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3" r:id="rId3"/>
    <p:sldId id="257" r:id="rId4"/>
    <p:sldId id="258" r:id="rId5"/>
    <p:sldId id="259" r:id="rId6"/>
    <p:sldId id="260" r:id="rId7"/>
    <p:sldId id="261" r:id="rId8"/>
    <p:sldId id="262" r:id="rId9"/>
    <p:sldId id="263" r:id="rId10"/>
    <p:sldId id="265" r:id="rId11"/>
    <p:sldId id="266" r:id="rId12"/>
    <p:sldId id="267" r:id="rId13"/>
    <p:sldId id="268" r:id="rId14"/>
    <p:sldId id="264" r:id="rId15"/>
    <p:sldId id="269" r:id="rId16"/>
    <p:sldId id="270" r:id="rId17"/>
    <p:sldId id="271" r:id="rId18"/>
    <p:sldId id="272" r:id="rId19"/>
    <p:sldId id="273" r:id="rId20"/>
    <p:sldId id="276" r:id="rId21"/>
    <p:sldId id="278" r:id="rId22"/>
    <p:sldId id="279" r:id="rId23"/>
    <p:sldId id="280" r:id="rId24"/>
    <p:sldId id="281" r:id="rId25"/>
    <p:sldId id="282" r:id="rId26"/>
    <p:sldId id="283" r:id="rId27"/>
    <p:sldId id="284"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274" r:id="rId4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D5448443-A303-409A-B42C-E9F3216379E8}" type="datetimeFigureOut">
              <a:rPr lang="es-MX" smtClean="0"/>
              <a:t>06/06/2012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9B59C09-EEEB-4473-9812-0CCC20C6E916}" type="slidenum">
              <a:rPr lang="es-MX" smtClean="0"/>
              <a:t>‹Nº›</a:t>
            </a:fld>
            <a:endParaRPr lang="es-MX"/>
          </a:p>
        </p:txBody>
      </p:sp>
    </p:spTree>
    <p:extLst>
      <p:ext uri="{BB962C8B-B14F-4D97-AF65-F5344CB8AC3E}">
        <p14:creationId xmlns:p14="http://schemas.microsoft.com/office/powerpoint/2010/main" val="3204587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5448443-A303-409A-B42C-E9F3216379E8}" type="datetimeFigureOut">
              <a:rPr lang="es-MX" smtClean="0"/>
              <a:t>06/06/2012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9B59C09-EEEB-4473-9812-0CCC20C6E916}" type="slidenum">
              <a:rPr lang="es-MX" smtClean="0"/>
              <a:t>‹Nº›</a:t>
            </a:fld>
            <a:endParaRPr lang="es-MX"/>
          </a:p>
        </p:txBody>
      </p:sp>
    </p:spTree>
    <p:extLst>
      <p:ext uri="{BB962C8B-B14F-4D97-AF65-F5344CB8AC3E}">
        <p14:creationId xmlns:p14="http://schemas.microsoft.com/office/powerpoint/2010/main" val="59569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5448443-A303-409A-B42C-E9F3216379E8}" type="datetimeFigureOut">
              <a:rPr lang="es-MX" smtClean="0"/>
              <a:t>06/06/2012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9B59C09-EEEB-4473-9812-0CCC20C6E916}" type="slidenum">
              <a:rPr lang="es-MX" smtClean="0"/>
              <a:t>‹Nº›</a:t>
            </a:fld>
            <a:endParaRPr lang="es-MX"/>
          </a:p>
        </p:txBody>
      </p:sp>
    </p:spTree>
    <p:extLst>
      <p:ext uri="{BB962C8B-B14F-4D97-AF65-F5344CB8AC3E}">
        <p14:creationId xmlns:p14="http://schemas.microsoft.com/office/powerpoint/2010/main" val="3824886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5448443-A303-409A-B42C-E9F3216379E8}" type="datetimeFigureOut">
              <a:rPr lang="es-MX" smtClean="0"/>
              <a:t>06/06/2012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9B59C09-EEEB-4473-9812-0CCC20C6E916}" type="slidenum">
              <a:rPr lang="es-MX" smtClean="0"/>
              <a:t>‹Nº›</a:t>
            </a:fld>
            <a:endParaRPr lang="es-MX"/>
          </a:p>
        </p:txBody>
      </p:sp>
    </p:spTree>
    <p:extLst>
      <p:ext uri="{BB962C8B-B14F-4D97-AF65-F5344CB8AC3E}">
        <p14:creationId xmlns:p14="http://schemas.microsoft.com/office/powerpoint/2010/main" val="2162893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5448443-A303-409A-B42C-E9F3216379E8}" type="datetimeFigureOut">
              <a:rPr lang="es-MX" smtClean="0"/>
              <a:t>06/06/2012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9B59C09-EEEB-4473-9812-0CCC20C6E916}" type="slidenum">
              <a:rPr lang="es-MX" smtClean="0"/>
              <a:t>‹Nº›</a:t>
            </a:fld>
            <a:endParaRPr lang="es-MX"/>
          </a:p>
        </p:txBody>
      </p:sp>
    </p:spTree>
    <p:extLst>
      <p:ext uri="{BB962C8B-B14F-4D97-AF65-F5344CB8AC3E}">
        <p14:creationId xmlns:p14="http://schemas.microsoft.com/office/powerpoint/2010/main" val="3568925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D5448443-A303-409A-B42C-E9F3216379E8}" type="datetimeFigureOut">
              <a:rPr lang="es-MX" smtClean="0"/>
              <a:t>06/06/2012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9B59C09-EEEB-4473-9812-0CCC20C6E916}" type="slidenum">
              <a:rPr lang="es-MX" smtClean="0"/>
              <a:t>‹Nº›</a:t>
            </a:fld>
            <a:endParaRPr lang="es-MX"/>
          </a:p>
        </p:txBody>
      </p:sp>
    </p:spTree>
    <p:extLst>
      <p:ext uri="{BB962C8B-B14F-4D97-AF65-F5344CB8AC3E}">
        <p14:creationId xmlns:p14="http://schemas.microsoft.com/office/powerpoint/2010/main" val="99899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D5448443-A303-409A-B42C-E9F3216379E8}" type="datetimeFigureOut">
              <a:rPr lang="es-MX" smtClean="0"/>
              <a:t>06/06/2012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99B59C09-EEEB-4473-9812-0CCC20C6E916}" type="slidenum">
              <a:rPr lang="es-MX" smtClean="0"/>
              <a:t>‹Nº›</a:t>
            </a:fld>
            <a:endParaRPr lang="es-MX"/>
          </a:p>
        </p:txBody>
      </p:sp>
    </p:spTree>
    <p:extLst>
      <p:ext uri="{BB962C8B-B14F-4D97-AF65-F5344CB8AC3E}">
        <p14:creationId xmlns:p14="http://schemas.microsoft.com/office/powerpoint/2010/main" val="2033310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D5448443-A303-409A-B42C-E9F3216379E8}" type="datetimeFigureOut">
              <a:rPr lang="es-MX" smtClean="0"/>
              <a:t>06/06/2012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99B59C09-EEEB-4473-9812-0CCC20C6E916}" type="slidenum">
              <a:rPr lang="es-MX" smtClean="0"/>
              <a:t>‹Nº›</a:t>
            </a:fld>
            <a:endParaRPr lang="es-MX"/>
          </a:p>
        </p:txBody>
      </p:sp>
    </p:spTree>
    <p:extLst>
      <p:ext uri="{BB962C8B-B14F-4D97-AF65-F5344CB8AC3E}">
        <p14:creationId xmlns:p14="http://schemas.microsoft.com/office/powerpoint/2010/main" val="3384140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5448443-A303-409A-B42C-E9F3216379E8}" type="datetimeFigureOut">
              <a:rPr lang="es-MX" smtClean="0"/>
              <a:t>06/06/2012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99B59C09-EEEB-4473-9812-0CCC20C6E916}" type="slidenum">
              <a:rPr lang="es-MX" smtClean="0"/>
              <a:t>‹Nº›</a:t>
            </a:fld>
            <a:endParaRPr lang="es-MX"/>
          </a:p>
        </p:txBody>
      </p:sp>
    </p:spTree>
    <p:extLst>
      <p:ext uri="{BB962C8B-B14F-4D97-AF65-F5344CB8AC3E}">
        <p14:creationId xmlns:p14="http://schemas.microsoft.com/office/powerpoint/2010/main" val="719645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5448443-A303-409A-B42C-E9F3216379E8}" type="datetimeFigureOut">
              <a:rPr lang="es-MX" smtClean="0"/>
              <a:t>06/06/2012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9B59C09-EEEB-4473-9812-0CCC20C6E916}" type="slidenum">
              <a:rPr lang="es-MX" smtClean="0"/>
              <a:t>‹Nº›</a:t>
            </a:fld>
            <a:endParaRPr lang="es-MX"/>
          </a:p>
        </p:txBody>
      </p:sp>
    </p:spTree>
    <p:extLst>
      <p:ext uri="{BB962C8B-B14F-4D97-AF65-F5344CB8AC3E}">
        <p14:creationId xmlns:p14="http://schemas.microsoft.com/office/powerpoint/2010/main" val="934292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5448443-A303-409A-B42C-E9F3216379E8}" type="datetimeFigureOut">
              <a:rPr lang="es-MX" smtClean="0"/>
              <a:t>06/06/2012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9B59C09-EEEB-4473-9812-0CCC20C6E916}" type="slidenum">
              <a:rPr lang="es-MX" smtClean="0"/>
              <a:t>‹Nº›</a:t>
            </a:fld>
            <a:endParaRPr lang="es-MX"/>
          </a:p>
        </p:txBody>
      </p:sp>
    </p:spTree>
    <p:extLst>
      <p:ext uri="{BB962C8B-B14F-4D97-AF65-F5344CB8AC3E}">
        <p14:creationId xmlns:p14="http://schemas.microsoft.com/office/powerpoint/2010/main" val="2819224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448443-A303-409A-B42C-E9F3216379E8}" type="datetimeFigureOut">
              <a:rPr lang="es-MX" smtClean="0"/>
              <a:t>06/06/2012</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B59C09-EEEB-4473-9812-0CCC20C6E916}" type="slidenum">
              <a:rPr lang="es-MX" smtClean="0"/>
              <a:t>‹Nº›</a:t>
            </a:fld>
            <a:endParaRPr lang="es-MX"/>
          </a:p>
        </p:txBody>
      </p:sp>
    </p:spTree>
    <p:extLst>
      <p:ext uri="{BB962C8B-B14F-4D97-AF65-F5344CB8AC3E}">
        <p14:creationId xmlns:p14="http://schemas.microsoft.com/office/powerpoint/2010/main" val="1960943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620688"/>
            <a:ext cx="7772400" cy="1728192"/>
          </a:xfrm>
          <a:solidFill>
            <a:srgbClr val="00B0F0"/>
          </a:solidFill>
        </p:spPr>
        <p:txBody>
          <a:bodyPr/>
          <a:lstStyle/>
          <a:p>
            <a:r>
              <a:rPr lang="es-MX" dirty="0" smtClean="0"/>
              <a:t>RAZONAMIENTO VERBAL</a:t>
            </a:r>
            <a:endParaRPr lang="es-MX" dirty="0"/>
          </a:p>
        </p:txBody>
      </p:sp>
      <p:sp>
        <p:nvSpPr>
          <p:cNvPr id="3" name="2 Subtítulo"/>
          <p:cNvSpPr>
            <a:spLocks noGrp="1"/>
          </p:cNvSpPr>
          <p:nvPr>
            <p:ph type="subTitle" idx="1"/>
          </p:nvPr>
        </p:nvSpPr>
        <p:spPr>
          <a:xfrm>
            <a:off x="539552" y="2420888"/>
            <a:ext cx="8064896" cy="2880320"/>
          </a:xfrm>
          <a:solidFill>
            <a:srgbClr val="00B050"/>
          </a:solidFill>
        </p:spPr>
        <p:txBody>
          <a:bodyPr>
            <a:normAutofit/>
          </a:bodyPr>
          <a:lstStyle/>
          <a:p>
            <a:r>
              <a:rPr lang="es-MX" dirty="0" smtClean="0">
                <a:solidFill>
                  <a:schemeClr val="tx1"/>
                </a:solidFill>
              </a:rPr>
              <a:t>CONJUNTO DE ACTIVIDADES MENTALES QUE CONSISTE EN LA CONEXIÓN DE IDEAS,SE TRATA DE LA CAPACIDAD PARA RAZONAR CON CONTENIDOS VERBALES</a:t>
            </a:r>
            <a:r>
              <a:rPr lang="es-MX" dirty="0" smtClean="0"/>
              <a:t>.</a:t>
            </a:r>
            <a:endParaRPr lang="es-MX" dirty="0"/>
          </a:p>
        </p:txBody>
      </p:sp>
    </p:spTree>
    <p:extLst>
      <p:ext uri="{BB962C8B-B14F-4D97-AF65-F5344CB8AC3E}">
        <p14:creationId xmlns:p14="http://schemas.microsoft.com/office/powerpoint/2010/main" val="2476006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00B050"/>
                </a:solidFill>
              </a:rPr>
              <a:t>PARÓNIMOS</a:t>
            </a:r>
            <a:endParaRPr lang="es-MX" dirty="0">
              <a:solidFill>
                <a:srgbClr val="00B050"/>
              </a:solidFill>
            </a:endParaRPr>
          </a:p>
        </p:txBody>
      </p:sp>
      <p:sp>
        <p:nvSpPr>
          <p:cNvPr id="3" name="2 Marcador de contenido"/>
          <p:cNvSpPr>
            <a:spLocks noGrp="1"/>
          </p:cNvSpPr>
          <p:nvPr>
            <p:ph idx="1"/>
          </p:nvPr>
        </p:nvSpPr>
        <p:spPr>
          <a:xfrm>
            <a:off x="467544" y="1916832"/>
            <a:ext cx="8229600" cy="4525963"/>
          </a:xfrm>
          <a:solidFill>
            <a:schemeClr val="accent1">
              <a:lumMod val="50000"/>
            </a:schemeClr>
          </a:solidFill>
        </p:spPr>
        <p:txBody>
          <a:bodyPr/>
          <a:lstStyle/>
          <a:p>
            <a:pPr marL="0" indent="0">
              <a:buNone/>
            </a:pPr>
            <a:r>
              <a:rPr lang="es-MX" dirty="0"/>
              <a:t>Son aquellas palabras que tiene escritura parecida, pronunciación parecida y significado indistinto. </a:t>
            </a:r>
          </a:p>
          <a:p>
            <a:pPr marL="0" indent="0">
              <a:buNone/>
            </a:pPr>
            <a:r>
              <a:rPr lang="es-MX" dirty="0" smtClean="0"/>
              <a:t>EJEMPLO: </a:t>
            </a:r>
            <a:endParaRPr lang="es-MX" dirty="0"/>
          </a:p>
          <a:p>
            <a:pPr lvl="0"/>
            <a:r>
              <a:rPr lang="es-MX" dirty="0"/>
              <a:t>Perjuicio ( daño) </a:t>
            </a:r>
          </a:p>
          <a:p>
            <a:pPr lvl="0"/>
            <a:r>
              <a:rPr lang="es-MX" dirty="0"/>
              <a:t>Prejuicio ( prejuzgamiento) </a:t>
            </a:r>
          </a:p>
        </p:txBody>
      </p:sp>
    </p:spTree>
    <p:extLst>
      <p:ext uri="{BB962C8B-B14F-4D97-AF65-F5344CB8AC3E}">
        <p14:creationId xmlns:p14="http://schemas.microsoft.com/office/powerpoint/2010/main" val="2182671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chemeClr val="accent2">
                    <a:lumMod val="75000"/>
                  </a:schemeClr>
                </a:solidFill>
              </a:rPr>
              <a:t>HOMOFONAS</a:t>
            </a:r>
            <a:endParaRPr lang="es-MX" dirty="0">
              <a:solidFill>
                <a:schemeClr val="accent2">
                  <a:lumMod val="75000"/>
                </a:schemeClr>
              </a:solidFill>
            </a:endParaRPr>
          </a:p>
        </p:txBody>
      </p:sp>
      <p:sp>
        <p:nvSpPr>
          <p:cNvPr id="3" name="2 Marcador de contenido"/>
          <p:cNvSpPr>
            <a:spLocks noGrp="1"/>
          </p:cNvSpPr>
          <p:nvPr>
            <p:ph idx="1"/>
          </p:nvPr>
        </p:nvSpPr>
        <p:spPr>
          <a:solidFill>
            <a:schemeClr val="tx2">
              <a:lumMod val="40000"/>
              <a:lumOff val="60000"/>
            </a:schemeClr>
          </a:solidFill>
        </p:spPr>
        <p:txBody>
          <a:bodyPr>
            <a:normAutofit/>
          </a:bodyPr>
          <a:lstStyle/>
          <a:p>
            <a:pPr marL="0" indent="0">
              <a:buNone/>
            </a:pPr>
            <a:r>
              <a:rPr lang="es-MX" dirty="0"/>
              <a:t>Son aquellas palabras que tienen escritura parecida, pronunciación idéntica y significado indistinto </a:t>
            </a:r>
          </a:p>
          <a:p>
            <a:pPr marL="0" indent="0">
              <a:buNone/>
            </a:pPr>
            <a:r>
              <a:rPr lang="es-MX" dirty="0" smtClean="0"/>
              <a:t>EJEMPLO: </a:t>
            </a:r>
            <a:endParaRPr lang="es-MX" dirty="0"/>
          </a:p>
          <a:p>
            <a:pPr lvl="0"/>
            <a:r>
              <a:rPr lang="es-MX" dirty="0"/>
              <a:t>Hierba ( Planta) </a:t>
            </a:r>
          </a:p>
          <a:p>
            <a:pPr lvl="0"/>
            <a:r>
              <a:rPr lang="es-MX" dirty="0"/>
              <a:t>Hierva (Del verbo hervir) </a:t>
            </a:r>
          </a:p>
          <a:p>
            <a:pPr lvl="0"/>
            <a:r>
              <a:rPr lang="es-MX" dirty="0"/>
              <a:t>Siervo ( Servidumbre) </a:t>
            </a:r>
          </a:p>
          <a:p>
            <a:pPr lvl="0"/>
            <a:r>
              <a:rPr lang="es-MX" dirty="0"/>
              <a:t>Ciervo ( Animal) </a:t>
            </a:r>
          </a:p>
          <a:p>
            <a:pPr marL="0" indent="0">
              <a:buNone/>
            </a:pPr>
            <a:endParaRPr lang="es-MX" dirty="0"/>
          </a:p>
          <a:p>
            <a:endParaRPr lang="es-MX" dirty="0"/>
          </a:p>
        </p:txBody>
      </p:sp>
    </p:spTree>
    <p:extLst>
      <p:ext uri="{BB962C8B-B14F-4D97-AF65-F5344CB8AC3E}">
        <p14:creationId xmlns:p14="http://schemas.microsoft.com/office/powerpoint/2010/main" val="2299903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HOMOGRAFAS</a:t>
            </a:r>
            <a:endParaRPr lang="es-MX" dirty="0"/>
          </a:p>
        </p:txBody>
      </p:sp>
      <p:sp>
        <p:nvSpPr>
          <p:cNvPr id="3" name="2 Marcador de contenido"/>
          <p:cNvSpPr>
            <a:spLocks noGrp="1"/>
          </p:cNvSpPr>
          <p:nvPr>
            <p:ph idx="1"/>
          </p:nvPr>
        </p:nvSpPr>
        <p:spPr>
          <a:solidFill>
            <a:schemeClr val="accent2">
              <a:lumMod val="40000"/>
              <a:lumOff val="60000"/>
            </a:schemeClr>
          </a:solidFill>
        </p:spPr>
        <p:txBody>
          <a:bodyPr/>
          <a:lstStyle/>
          <a:p>
            <a:pPr marL="0" indent="0">
              <a:buNone/>
            </a:pPr>
            <a:r>
              <a:rPr lang="es-MX" dirty="0"/>
              <a:t>Son aquellas palabras que tienen escritura idéntica, pronunciación idéntica y significado diferente o indistinto </a:t>
            </a:r>
            <a:endParaRPr lang="es-MX" dirty="0" smtClean="0"/>
          </a:p>
          <a:p>
            <a:pPr marL="0" indent="0">
              <a:buNone/>
            </a:pPr>
            <a:r>
              <a:rPr lang="es-MX" dirty="0" smtClean="0"/>
              <a:t>EJEMPLO: </a:t>
            </a:r>
            <a:endParaRPr lang="es-MX" dirty="0"/>
          </a:p>
          <a:p>
            <a:pPr lvl="0"/>
            <a:r>
              <a:rPr lang="es-MX" dirty="0"/>
              <a:t>Obtuvo una </a:t>
            </a:r>
            <a:r>
              <a:rPr lang="es-MX" b="1" dirty="0"/>
              <a:t>nota </a:t>
            </a:r>
            <a:r>
              <a:rPr lang="es-MX" dirty="0"/>
              <a:t>baja en su examen </a:t>
            </a:r>
          </a:p>
          <a:p>
            <a:pPr lvl="0"/>
            <a:r>
              <a:rPr lang="es-MX" dirty="0"/>
              <a:t>Esa </a:t>
            </a:r>
            <a:r>
              <a:rPr lang="es-MX" b="1" dirty="0"/>
              <a:t>nota </a:t>
            </a:r>
            <a:r>
              <a:rPr lang="es-MX" dirty="0"/>
              <a:t>musical gusta a todos </a:t>
            </a:r>
          </a:p>
          <a:p>
            <a:endParaRPr lang="es-MX" dirty="0"/>
          </a:p>
        </p:txBody>
      </p:sp>
    </p:spTree>
    <p:extLst>
      <p:ext uri="{BB962C8B-B14F-4D97-AF65-F5344CB8AC3E}">
        <p14:creationId xmlns:p14="http://schemas.microsoft.com/office/powerpoint/2010/main" val="1447567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HOMONIMIA</a:t>
            </a:r>
            <a:endParaRPr lang="es-MX" dirty="0"/>
          </a:p>
        </p:txBody>
      </p:sp>
      <p:sp>
        <p:nvSpPr>
          <p:cNvPr id="3" name="2 Marcador de contenido"/>
          <p:cNvSpPr>
            <a:spLocks noGrp="1"/>
          </p:cNvSpPr>
          <p:nvPr>
            <p:ph idx="1"/>
          </p:nvPr>
        </p:nvSpPr>
        <p:spPr>
          <a:solidFill>
            <a:srgbClr val="FFFF00"/>
          </a:solidFill>
        </p:spPr>
        <p:txBody>
          <a:bodyPr>
            <a:normAutofit fontScale="70000" lnSpcReduction="20000"/>
          </a:bodyPr>
          <a:lstStyle/>
          <a:p>
            <a:pPr marL="0" indent="0">
              <a:buNone/>
            </a:pPr>
            <a:endParaRPr lang="es-MX" dirty="0" smtClean="0"/>
          </a:p>
          <a:p>
            <a:pPr marL="0" indent="0">
              <a:buNone/>
            </a:pPr>
            <a:r>
              <a:rPr lang="es-MX" dirty="0" smtClean="0"/>
              <a:t>Se </a:t>
            </a:r>
            <a:r>
              <a:rPr lang="es-MX" dirty="0"/>
              <a:t>da en palabras que siendo idénticas tienen origen etimológico diferente. En consecuencia, es una relación entre dos palabras idénticas por la forma pero diferente por su significado. Esto se advierte cuando se usa en determinado contexto. </a:t>
            </a:r>
          </a:p>
          <a:p>
            <a:pPr marL="0" indent="0">
              <a:buNone/>
            </a:pPr>
            <a:endParaRPr lang="es-MX" dirty="0" smtClean="0"/>
          </a:p>
          <a:p>
            <a:pPr marL="0" indent="0">
              <a:buNone/>
            </a:pPr>
            <a:r>
              <a:rPr lang="es-MX" dirty="0" smtClean="0"/>
              <a:t>EJEMPLO: </a:t>
            </a:r>
            <a:endParaRPr lang="es-MX" dirty="0"/>
          </a:p>
          <a:p>
            <a:pPr lvl="0"/>
            <a:r>
              <a:rPr lang="es-MX" dirty="0"/>
              <a:t>- Cola: Sustancia que sirve para pegar (proviene del griego </a:t>
            </a:r>
            <a:r>
              <a:rPr lang="es-MX" dirty="0" err="1"/>
              <a:t>kolla</a:t>
            </a:r>
            <a:r>
              <a:rPr lang="es-MX" dirty="0"/>
              <a:t>) </a:t>
            </a:r>
          </a:p>
          <a:p>
            <a:pPr lvl="0"/>
            <a:r>
              <a:rPr lang="es-MX" dirty="0"/>
              <a:t>- Cola: Extremidad posterior del animal (proviene del latín cauda) </a:t>
            </a:r>
          </a:p>
          <a:p>
            <a:r>
              <a:rPr lang="es-MX" dirty="0"/>
              <a:t>En este caso, la homonimia se presenta como homografía (palabras de igual escritura) pero dichas palabras usadas en un contexto tienen significados diferentes. </a:t>
            </a:r>
          </a:p>
          <a:p>
            <a:endParaRPr lang="es-MX" dirty="0"/>
          </a:p>
          <a:p>
            <a:endParaRPr lang="es-MX" dirty="0"/>
          </a:p>
        </p:txBody>
      </p:sp>
    </p:spTree>
    <p:extLst>
      <p:ext uri="{BB962C8B-B14F-4D97-AF65-F5344CB8AC3E}">
        <p14:creationId xmlns:p14="http://schemas.microsoft.com/office/powerpoint/2010/main" val="2883185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ANTONIMOS RELATIVOS</a:t>
            </a:r>
            <a:endParaRPr lang="es-MX" dirty="0">
              <a:solidFill>
                <a:srgbClr val="7030A0"/>
              </a:solidFill>
            </a:endParaRPr>
          </a:p>
        </p:txBody>
      </p:sp>
      <p:sp>
        <p:nvSpPr>
          <p:cNvPr id="3" name="2 Marcador de contenido"/>
          <p:cNvSpPr>
            <a:spLocks noGrp="1"/>
          </p:cNvSpPr>
          <p:nvPr>
            <p:ph idx="1"/>
          </p:nvPr>
        </p:nvSpPr>
        <p:spPr>
          <a:solidFill>
            <a:srgbClr val="92D050"/>
          </a:solidFill>
        </p:spPr>
        <p:txBody>
          <a:bodyPr>
            <a:normAutofit fontScale="85000" lnSpcReduction="20000"/>
          </a:bodyPr>
          <a:lstStyle/>
          <a:p>
            <a:pPr marL="0" indent="0">
              <a:buNone/>
            </a:pPr>
            <a:r>
              <a:rPr lang="es-MX" dirty="0"/>
              <a:t>Son aquellas palabras cuya oposición significativa es más flexible, es decir que hay que tener en cuenta la extensión de los términos, es necesario darle un enfoque </a:t>
            </a:r>
            <a:r>
              <a:rPr lang="es-MX" dirty="0" smtClean="0"/>
              <a:t> </a:t>
            </a:r>
            <a:r>
              <a:rPr lang="es-MX" dirty="0"/>
              <a:t>más amplio. </a:t>
            </a:r>
          </a:p>
          <a:p>
            <a:pPr marL="0" indent="0">
              <a:buNone/>
            </a:pPr>
            <a:r>
              <a:rPr lang="es-MX" dirty="0" smtClean="0"/>
              <a:t>EJEMPLO: </a:t>
            </a:r>
            <a:endParaRPr lang="es-MX" dirty="0"/>
          </a:p>
          <a:p>
            <a:pPr lvl="0"/>
            <a:r>
              <a:rPr lang="es-MX" dirty="0"/>
              <a:t>Adolescente ( Infante) – Anciano </a:t>
            </a:r>
          </a:p>
          <a:p>
            <a:pPr lvl="0"/>
            <a:r>
              <a:rPr lang="es-MX" dirty="0"/>
              <a:t>Mediodía (alba) - Ocaso </a:t>
            </a:r>
          </a:p>
          <a:p>
            <a:pPr lvl="0"/>
            <a:r>
              <a:rPr lang="es-MX" dirty="0"/>
              <a:t>Frío (gélido) – tórrido </a:t>
            </a:r>
          </a:p>
          <a:p>
            <a:pPr lvl="0"/>
            <a:r>
              <a:rPr lang="es-MX" dirty="0"/>
              <a:t>Malo (pésimo) - Optimo </a:t>
            </a:r>
          </a:p>
          <a:p>
            <a:pPr lvl="0"/>
            <a:r>
              <a:rPr lang="es-MX" dirty="0"/>
              <a:t>Mediano (bajo) – alto </a:t>
            </a:r>
          </a:p>
          <a:p>
            <a:pPr lvl="0"/>
            <a:r>
              <a:rPr lang="es-MX" dirty="0"/>
              <a:t>Pobreza (miseria) - Opulencia </a:t>
            </a:r>
          </a:p>
          <a:p>
            <a:endParaRPr lang="es-MX" dirty="0"/>
          </a:p>
        </p:txBody>
      </p:sp>
    </p:spTree>
    <p:extLst>
      <p:ext uri="{BB962C8B-B14F-4D97-AF65-F5344CB8AC3E}">
        <p14:creationId xmlns:p14="http://schemas.microsoft.com/office/powerpoint/2010/main" val="2459941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chemeClr val="accent2">
                    <a:lumMod val="50000"/>
                  </a:schemeClr>
                </a:solidFill>
              </a:rPr>
              <a:t>POLISEMIA</a:t>
            </a:r>
            <a:endParaRPr lang="es-MX" dirty="0">
              <a:solidFill>
                <a:schemeClr val="accent2">
                  <a:lumMod val="50000"/>
                </a:schemeClr>
              </a:solidFill>
            </a:endParaRPr>
          </a:p>
        </p:txBody>
      </p:sp>
      <p:sp>
        <p:nvSpPr>
          <p:cNvPr id="3" name="2 Marcador de contenido"/>
          <p:cNvSpPr>
            <a:spLocks noGrp="1"/>
          </p:cNvSpPr>
          <p:nvPr>
            <p:ph idx="1"/>
          </p:nvPr>
        </p:nvSpPr>
        <p:spPr>
          <a:solidFill>
            <a:srgbClr val="00B0F0"/>
          </a:solidFill>
        </p:spPr>
        <p:txBody>
          <a:bodyPr>
            <a:normAutofit fontScale="62500" lnSpcReduction="20000"/>
          </a:bodyPr>
          <a:lstStyle/>
          <a:p>
            <a:pPr marL="0" indent="0">
              <a:buNone/>
            </a:pPr>
            <a:r>
              <a:rPr lang="es-MX" dirty="0"/>
              <a:t>Etimológicamente procede del griego “poli” = muchos y “sema” = significado. Es la propiedad que tienen las palabras para ofrecer varios significados </a:t>
            </a:r>
          </a:p>
          <a:p>
            <a:pPr marL="0" indent="0">
              <a:buNone/>
            </a:pPr>
            <a:endParaRPr lang="es-MX" dirty="0" smtClean="0"/>
          </a:p>
          <a:p>
            <a:pPr marL="0" indent="0">
              <a:buNone/>
            </a:pPr>
            <a:r>
              <a:rPr lang="es-MX" dirty="0" smtClean="0"/>
              <a:t>EJEMPLO: </a:t>
            </a:r>
            <a:endParaRPr lang="es-MX" dirty="0"/>
          </a:p>
          <a:p>
            <a:pPr marL="0" indent="0">
              <a:buNone/>
            </a:pPr>
            <a:r>
              <a:rPr lang="es-MX" dirty="0"/>
              <a:t>Llave:</a:t>
            </a:r>
          </a:p>
          <a:p>
            <a:pPr lvl="0"/>
            <a:r>
              <a:rPr lang="es-MX" dirty="0"/>
              <a:t>Instrumento de metal, con guardas, para correr o descorrer el pestillo de la cerradura. </a:t>
            </a:r>
          </a:p>
          <a:p>
            <a:pPr lvl="0"/>
            <a:r>
              <a:rPr lang="es-MX" dirty="0"/>
              <a:t>Aparato de metal que, movido por los dedos, abre o cierra el paso del aire en ciertos instrumentos musicales de viento. </a:t>
            </a:r>
          </a:p>
          <a:p>
            <a:pPr lvl="0"/>
            <a:r>
              <a:rPr lang="es-MX" dirty="0"/>
              <a:t>Instrumento para facilitar o impedir el paso de un fluido por un conducto. </a:t>
            </a:r>
          </a:p>
          <a:p>
            <a:pPr lvl="0"/>
            <a:r>
              <a:rPr lang="es-MX" dirty="0"/>
              <a:t>Interruptor de electricidad </a:t>
            </a:r>
          </a:p>
          <a:p>
            <a:pPr lvl="0"/>
            <a:r>
              <a:rPr lang="es-MX" dirty="0"/>
              <a:t>Clave ( signo del pentagrama) </a:t>
            </a:r>
          </a:p>
          <a:p>
            <a:pPr lvl="0"/>
            <a:r>
              <a:rPr lang="es-MX" dirty="0"/>
              <a:t>Principio que facilita el conocimiento de otras cosas. </a:t>
            </a:r>
          </a:p>
          <a:p>
            <a:endParaRPr lang="es-MX" dirty="0"/>
          </a:p>
        </p:txBody>
      </p:sp>
    </p:spTree>
    <p:extLst>
      <p:ext uri="{BB962C8B-B14F-4D97-AF65-F5344CB8AC3E}">
        <p14:creationId xmlns:p14="http://schemas.microsoft.com/office/powerpoint/2010/main" val="366309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chemeClr val="accent6">
                    <a:lumMod val="75000"/>
                  </a:schemeClr>
                </a:solidFill>
              </a:rPr>
              <a:t>ANALOGIA</a:t>
            </a:r>
            <a:endParaRPr lang="es-MX" dirty="0">
              <a:solidFill>
                <a:schemeClr val="accent6">
                  <a:lumMod val="75000"/>
                </a:schemeClr>
              </a:solidFill>
            </a:endParaRPr>
          </a:p>
        </p:txBody>
      </p:sp>
      <p:sp>
        <p:nvSpPr>
          <p:cNvPr id="3" name="2 Marcador de contenido"/>
          <p:cNvSpPr>
            <a:spLocks noGrp="1"/>
          </p:cNvSpPr>
          <p:nvPr>
            <p:ph idx="1"/>
          </p:nvPr>
        </p:nvSpPr>
        <p:spPr>
          <a:solidFill>
            <a:schemeClr val="accent2">
              <a:lumMod val="20000"/>
              <a:lumOff val="80000"/>
            </a:schemeClr>
          </a:solidFill>
        </p:spPr>
        <p:txBody>
          <a:bodyPr>
            <a:normAutofit fontScale="92500" lnSpcReduction="10000"/>
          </a:bodyPr>
          <a:lstStyle/>
          <a:p>
            <a:pPr marL="0" indent="0">
              <a:buNone/>
            </a:pPr>
            <a:r>
              <a:rPr lang="es-MX" dirty="0"/>
              <a:t>Es la semejanza o afinidad de relaciones existentes entre dos pares de palabras. Esta semejanza emerge a raíz del proceso de comparación y se consolida considerando los rasgos más importantes y notorios de dichas relaciones. </a:t>
            </a:r>
          </a:p>
          <a:p>
            <a:r>
              <a:rPr lang="es-MX" dirty="0"/>
              <a:t>Su significado etimológico es “conformidad de razones” , lo cual se interpreta como la correspondencia o similitud existente entre seres, objetos, fenómenos conceptos distintos, debido a que poseen algunas cualidades comunes. </a:t>
            </a:r>
          </a:p>
          <a:p>
            <a:endParaRPr lang="es-MX" dirty="0"/>
          </a:p>
        </p:txBody>
      </p:sp>
    </p:spTree>
    <p:extLst>
      <p:ext uri="{BB962C8B-B14F-4D97-AF65-F5344CB8AC3E}">
        <p14:creationId xmlns:p14="http://schemas.microsoft.com/office/powerpoint/2010/main" val="73490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PAUTAS PARA RESOLVER PROBLEMAS DE ANALOGIAS</a:t>
            </a:r>
            <a:endParaRPr lang="es-MX" dirty="0"/>
          </a:p>
        </p:txBody>
      </p:sp>
      <p:sp>
        <p:nvSpPr>
          <p:cNvPr id="3" name="2 Marcador de contenido"/>
          <p:cNvSpPr>
            <a:spLocks noGrp="1"/>
          </p:cNvSpPr>
          <p:nvPr>
            <p:ph idx="1"/>
          </p:nvPr>
        </p:nvSpPr>
        <p:spPr>
          <a:solidFill>
            <a:schemeClr val="accent6">
              <a:lumMod val="60000"/>
              <a:lumOff val="40000"/>
            </a:schemeClr>
          </a:solidFill>
        </p:spPr>
        <p:txBody>
          <a:bodyPr/>
          <a:lstStyle/>
          <a:p>
            <a:pPr lvl="0"/>
            <a:r>
              <a:rPr lang="es-MX" dirty="0"/>
              <a:t>Identificar la relación principal del par base </a:t>
            </a:r>
          </a:p>
          <a:p>
            <a:pPr lvl="0"/>
            <a:r>
              <a:rPr lang="es-MX" dirty="0"/>
              <a:t>Determinar el orden de los términos </a:t>
            </a:r>
          </a:p>
          <a:p>
            <a:pPr lvl="0"/>
            <a:r>
              <a:rPr lang="es-MX" dirty="0"/>
              <a:t>Identificar la relación secundaria </a:t>
            </a:r>
          </a:p>
          <a:p>
            <a:pPr lvl="0"/>
            <a:r>
              <a:rPr lang="es-MX" dirty="0"/>
              <a:t>Formular una oración con las palabras de la base de forma coherente y aplicar la misma oración a las demás alternativas. </a:t>
            </a:r>
          </a:p>
          <a:p>
            <a:pPr lvl="0"/>
            <a:r>
              <a:rPr lang="es-MX" dirty="0"/>
              <a:t>Identificar la alternativa correcta y marcar. </a:t>
            </a:r>
          </a:p>
          <a:p>
            <a:endParaRPr lang="es-MX" dirty="0"/>
          </a:p>
        </p:txBody>
      </p:sp>
    </p:spTree>
    <p:extLst>
      <p:ext uri="{BB962C8B-B14F-4D97-AF65-F5344CB8AC3E}">
        <p14:creationId xmlns:p14="http://schemas.microsoft.com/office/powerpoint/2010/main" val="981327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00B050"/>
                </a:solidFill>
              </a:rPr>
              <a:t>CLASES DE ANALOGIAS</a:t>
            </a:r>
            <a:endParaRPr lang="es-MX" dirty="0">
              <a:solidFill>
                <a:srgbClr val="00B050"/>
              </a:solidFill>
            </a:endParaRPr>
          </a:p>
        </p:txBody>
      </p:sp>
      <p:sp>
        <p:nvSpPr>
          <p:cNvPr id="3" name="2 Marcador de contenido"/>
          <p:cNvSpPr>
            <a:spLocks noGrp="1"/>
          </p:cNvSpPr>
          <p:nvPr>
            <p:ph idx="1"/>
          </p:nvPr>
        </p:nvSpPr>
        <p:spPr>
          <a:solidFill>
            <a:schemeClr val="accent3">
              <a:lumMod val="60000"/>
              <a:lumOff val="40000"/>
            </a:schemeClr>
          </a:solidFill>
        </p:spPr>
        <p:txBody>
          <a:bodyPr>
            <a:normAutofit fontScale="77500" lnSpcReduction="20000"/>
          </a:bodyPr>
          <a:lstStyle/>
          <a:p>
            <a:pPr marL="0" lvl="0" indent="0">
              <a:buNone/>
            </a:pPr>
            <a:r>
              <a:rPr lang="es-MX" b="1" dirty="0"/>
              <a:t>ANALOGIAS SIMÉTRICAS </a:t>
            </a:r>
            <a:endParaRPr lang="es-MX" dirty="0"/>
          </a:p>
          <a:p>
            <a:r>
              <a:rPr lang="es-MX" dirty="0"/>
              <a:t>El orden de los componentes de la base puede ser libremente intercambiable; puesto que ambos miembros de la relación son equivalentes entre sí.</a:t>
            </a:r>
          </a:p>
          <a:p>
            <a:pPr marL="0" indent="0">
              <a:buNone/>
            </a:pPr>
            <a:r>
              <a:rPr lang="es-MX" u="sng" dirty="0">
                <a:solidFill>
                  <a:srgbClr val="0070C0"/>
                </a:solidFill>
              </a:rPr>
              <a:t>A) ANALOGÍAS DE SINONIMIA </a:t>
            </a:r>
          </a:p>
          <a:p>
            <a:r>
              <a:rPr lang="es-MX" dirty="0"/>
              <a:t>Se asume que ambos conceptos contienen o comparten el mismo atributo. </a:t>
            </a:r>
          </a:p>
          <a:p>
            <a:r>
              <a:rPr lang="es-MX" dirty="0"/>
              <a:t>Ej.: </a:t>
            </a:r>
          </a:p>
          <a:p>
            <a:pPr lvl="0"/>
            <a:r>
              <a:rPr lang="es-MX" dirty="0"/>
              <a:t>Sereno: Ecuánime</a:t>
            </a:r>
          </a:p>
          <a:p>
            <a:pPr lvl="0"/>
            <a:r>
              <a:rPr lang="es-MX" dirty="0"/>
              <a:t>Aval: Garantía </a:t>
            </a:r>
          </a:p>
          <a:p>
            <a:pPr lvl="0"/>
            <a:r>
              <a:rPr lang="es-MX" dirty="0"/>
              <a:t>Veraz: Sincero </a:t>
            </a:r>
          </a:p>
          <a:p>
            <a:pPr lvl="0"/>
            <a:r>
              <a:rPr lang="es-MX" dirty="0"/>
              <a:t>Adorno: Atavío </a:t>
            </a:r>
          </a:p>
          <a:p>
            <a:endParaRPr lang="es-MX" dirty="0"/>
          </a:p>
        </p:txBody>
      </p:sp>
    </p:spTree>
    <p:extLst>
      <p:ext uri="{BB962C8B-B14F-4D97-AF65-F5344CB8AC3E}">
        <p14:creationId xmlns:p14="http://schemas.microsoft.com/office/powerpoint/2010/main" val="1409354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71400"/>
            <a:ext cx="8229600" cy="1143000"/>
          </a:xfrm>
        </p:spPr>
        <p:txBody>
          <a:bodyPr/>
          <a:lstStyle/>
          <a:p>
            <a:endParaRPr lang="es-MX" dirty="0"/>
          </a:p>
        </p:txBody>
      </p:sp>
      <p:sp>
        <p:nvSpPr>
          <p:cNvPr id="3" name="2 Marcador de contenido"/>
          <p:cNvSpPr>
            <a:spLocks noGrp="1"/>
          </p:cNvSpPr>
          <p:nvPr>
            <p:ph idx="1"/>
          </p:nvPr>
        </p:nvSpPr>
        <p:spPr>
          <a:xfrm>
            <a:off x="457200" y="476672"/>
            <a:ext cx="8229600" cy="5649491"/>
          </a:xfrm>
          <a:solidFill>
            <a:srgbClr val="FFFF00"/>
          </a:solidFill>
          <a:ln>
            <a:solidFill>
              <a:srgbClr val="00B050"/>
            </a:solidFill>
          </a:ln>
        </p:spPr>
        <p:txBody>
          <a:bodyPr>
            <a:normAutofit fontScale="55000" lnSpcReduction="20000"/>
          </a:bodyPr>
          <a:lstStyle/>
          <a:p>
            <a:pPr marL="0" indent="0">
              <a:buNone/>
            </a:pPr>
            <a:r>
              <a:rPr lang="es-MX" dirty="0"/>
              <a:t>B</a:t>
            </a:r>
            <a:r>
              <a:rPr lang="es-MX" b="1" dirty="0">
                <a:solidFill>
                  <a:srgbClr val="00B0F0"/>
                </a:solidFill>
              </a:rPr>
              <a:t>) </a:t>
            </a:r>
            <a:r>
              <a:rPr lang="es-MX" b="1" u="sng" dirty="0">
                <a:solidFill>
                  <a:srgbClr val="00B0F0"/>
                </a:solidFill>
              </a:rPr>
              <a:t>ANALOGÍAS POR COMPLEMENTARIEDAD </a:t>
            </a:r>
          </a:p>
          <a:p>
            <a:r>
              <a:rPr lang="es-MX" dirty="0"/>
              <a:t>Se caracterizan en que vinculan objetos que requieren el uno del otro para poder cumplir con su rol. </a:t>
            </a:r>
          </a:p>
          <a:p>
            <a:pPr marL="0" indent="0">
              <a:buNone/>
            </a:pPr>
            <a:r>
              <a:rPr lang="es-MX" dirty="0"/>
              <a:t>Ej.: </a:t>
            </a:r>
          </a:p>
          <a:p>
            <a:pPr lvl="0"/>
            <a:r>
              <a:rPr lang="es-MX" dirty="0"/>
              <a:t>Violín: Arco </a:t>
            </a:r>
          </a:p>
          <a:p>
            <a:pPr lvl="0"/>
            <a:r>
              <a:rPr lang="es-MX" dirty="0"/>
              <a:t>Martillo: Cincel </a:t>
            </a:r>
          </a:p>
          <a:p>
            <a:pPr lvl="0"/>
            <a:r>
              <a:rPr lang="es-MX" dirty="0"/>
              <a:t>Sueño: Dormir </a:t>
            </a:r>
          </a:p>
          <a:p>
            <a:pPr lvl="0"/>
            <a:r>
              <a:rPr lang="es-MX" dirty="0"/>
              <a:t>Hambre: Comer </a:t>
            </a:r>
          </a:p>
          <a:p>
            <a:pPr lvl="0"/>
            <a:r>
              <a:rPr lang="es-MX" dirty="0"/>
              <a:t>Escoba: Recogedor </a:t>
            </a:r>
          </a:p>
          <a:p>
            <a:pPr lvl="0"/>
            <a:r>
              <a:rPr lang="es-MX" dirty="0"/>
              <a:t>Tampón: Sello </a:t>
            </a:r>
          </a:p>
          <a:p>
            <a:pPr marL="0" indent="0">
              <a:buNone/>
            </a:pPr>
            <a:r>
              <a:rPr lang="es-MX" b="1" u="sng" dirty="0">
                <a:solidFill>
                  <a:srgbClr val="00B0F0"/>
                </a:solidFill>
              </a:rPr>
              <a:t>C) ANALOGÍAS COGENERICAS </a:t>
            </a:r>
          </a:p>
          <a:p>
            <a:r>
              <a:rPr lang="es-MX" dirty="0"/>
              <a:t>El atributo esencial es la pertenencia al mismo concepto, clase o categoría. </a:t>
            </a:r>
          </a:p>
          <a:p>
            <a:pPr marL="0" indent="0">
              <a:buNone/>
            </a:pPr>
            <a:r>
              <a:rPr lang="es-MX" dirty="0"/>
              <a:t>Ej.: </a:t>
            </a:r>
          </a:p>
          <a:p>
            <a:pPr lvl="0"/>
            <a:r>
              <a:rPr lang="es-MX" dirty="0" err="1"/>
              <a:t>Largato</a:t>
            </a:r>
            <a:r>
              <a:rPr lang="es-MX" dirty="0"/>
              <a:t>: Iguana </a:t>
            </a:r>
          </a:p>
          <a:p>
            <a:pPr lvl="0"/>
            <a:r>
              <a:rPr lang="es-MX" dirty="0"/>
              <a:t>Ensayo: Cuento </a:t>
            </a:r>
          </a:p>
          <a:p>
            <a:pPr lvl="0"/>
            <a:r>
              <a:rPr lang="es-MX" dirty="0"/>
              <a:t>Oro: Plata </a:t>
            </a:r>
          </a:p>
          <a:p>
            <a:pPr lvl="0"/>
            <a:r>
              <a:rPr lang="es-MX" dirty="0"/>
              <a:t>Caoba: Cedro </a:t>
            </a:r>
          </a:p>
          <a:p>
            <a:pPr lvl="0"/>
            <a:r>
              <a:rPr lang="es-MX" dirty="0"/>
              <a:t>Mercurio: Venus </a:t>
            </a:r>
          </a:p>
          <a:p>
            <a:pPr lvl="0"/>
            <a:r>
              <a:rPr lang="es-MX" dirty="0"/>
              <a:t>Radio: Fémur </a:t>
            </a:r>
          </a:p>
          <a:p>
            <a:endParaRPr lang="es-MX" dirty="0"/>
          </a:p>
        </p:txBody>
      </p:sp>
    </p:spTree>
    <p:extLst>
      <p:ext uri="{BB962C8B-B14F-4D97-AF65-F5344CB8AC3E}">
        <p14:creationId xmlns:p14="http://schemas.microsoft.com/office/powerpoint/2010/main" val="2708739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pic>
        <p:nvPicPr>
          <p:cNvPr id="4" name="3 Marcador de contenido" descr="Razonamiento verbal"/>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83768" y="1556792"/>
            <a:ext cx="4104456" cy="3960439"/>
          </a:xfrm>
          <a:prstGeom prst="rect">
            <a:avLst/>
          </a:prstGeom>
          <a:noFill/>
          <a:ln>
            <a:noFill/>
          </a:ln>
        </p:spPr>
      </p:pic>
    </p:spTree>
    <p:extLst>
      <p:ext uri="{BB962C8B-B14F-4D97-AF65-F5344CB8AC3E}">
        <p14:creationId xmlns:p14="http://schemas.microsoft.com/office/powerpoint/2010/main" val="2912072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ANALOGIAS ASIMETRICAS</a:t>
            </a:r>
            <a:endParaRPr lang="es-MX" dirty="0">
              <a:solidFill>
                <a:srgbClr val="7030A0"/>
              </a:solidFill>
            </a:endParaRPr>
          </a:p>
        </p:txBody>
      </p:sp>
      <p:sp>
        <p:nvSpPr>
          <p:cNvPr id="3" name="2 Marcador de contenido"/>
          <p:cNvSpPr>
            <a:spLocks noGrp="1"/>
          </p:cNvSpPr>
          <p:nvPr>
            <p:ph idx="1"/>
          </p:nvPr>
        </p:nvSpPr>
        <p:spPr>
          <a:xfrm>
            <a:off x="467544" y="1412776"/>
            <a:ext cx="8229600" cy="4525963"/>
          </a:xfrm>
          <a:solidFill>
            <a:srgbClr val="FFC000"/>
          </a:solidFill>
        </p:spPr>
        <p:txBody>
          <a:bodyPr>
            <a:normAutofit fontScale="47500" lnSpcReduction="20000"/>
          </a:bodyPr>
          <a:lstStyle/>
          <a:p>
            <a:pPr marL="0" indent="0">
              <a:buNone/>
            </a:pPr>
            <a:endParaRPr lang="es-MX" dirty="0" smtClean="0"/>
          </a:p>
          <a:p>
            <a:pPr marL="0" indent="0">
              <a:buNone/>
            </a:pPr>
            <a:r>
              <a:rPr lang="es-MX" dirty="0" smtClean="0"/>
              <a:t>El </a:t>
            </a:r>
            <a:r>
              <a:rPr lang="es-MX" dirty="0"/>
              <a:t>orden que impone la relación a los términos componentes de la base debe respetarse en la respuesta correcta. </a:t>
            </a:r>
          </a:p>
          <a:p>
            <a:pPr marL="0" indent="0">
              <a:buNone/>
            </a:pPr>
            <a:r>
              <a:rPr lang="es-MX" dirty="0">
                <a:solidFill>
                  <a:srgbClr val="0070C0"/>
                </a:solidFill>
              </a:rPr>
              <a:t>A) ANALOGÍAS DE OPOSICIÓN O ANTONÍMICAS </a:t>
            </a:r>
          </a:p>
          <a:p>
            <a:r>
              <a:rPr lang="es-MX" dirty="0"/>
              <a:t>Presentan en la base términos opuestos. </a:t>
            </a:r>
          </a:p>
          <a:p>
            <a:r>
              <a:rPr lang="es-MX" dirty="0" err="1"/>
              <a:t>Ej</a:t>
            </a:r>
            <a:r>
              <a:rPr lang="es-MX" dirty="0"/>
              <a:t>: </a:t>
            </a:r>
          </a:p>
          <a:p>
            <a:pPr lvl="0"/>
            <a:r>
              <a:rPr lang="es-MX" dirty="0"/>
              <a:t>- Bueno: Malo </a:t>
            </a:r>
          </a:p>
          <a:p>
            <a:pPr lvl="0"/>
            <a:r>
              <a:rPr lang="es-MX" dirty="0"/>
              <a:t>- Apto: Incapaz </a:t>
            </a:r>
          </a:p>
          <a:p>
            <a:pPr lvl="0"/>
            <a:r>
              <a:rPr lang="es-MX" dirty="0"/>
              <a:t>- Sincero: Mendaz </a:t>
            </a:r>
          </a:p>
          <a:p>
            <a:pPr lvl="0"/>
            <a:r>
              <a:rPr lang="es-MX" dirty="0"/>
              <a:t>- Atardecer: Amanecer</a:t>
            </a:r>
          </a:p>
          <a:p>
            <a:pPr marL="0" indent="0">
              <a:buNone/>
            </a:pPr>
            <a:r>
              <a:rPr lang="es-MX" dirty="0">
                <a:solidFill>
                  <a:srgbClr val="0070C0"/>
                </a:solidFill>
              </a:rPr>
              <a:t>B) ANALOGÍAS DE INTENSIDAD </a:t>
            </a:r>
          </a:p>
          <a:p>
            <a:r>
              <a:rPr lang="es-MX" dirty="0"/>
              <a:t>Cuando una de las palabras de la base tiene más intensidad que la otra. </a:t>
            </a:r>
          </a:p>
          <a:p>
            <a:r>
              <a:rPr lang="es-MX" dirty="0"/>
              <a:t>Ej.: </a:t>
            </a:r>
          </a:p>
          <a:p>
            <a:pPr lvl="0"/>
            <a:r>
              <a:rPr lang="es-MX" dirty="0"/>
              <a:t>- Abominación: Antipatía</a:t>
            </a:r>
          </a:p>
          <a:p>
            <a:pPr lvl="0"/>
            <a:r>
              <a:rPr lang="es-MX" dirty="0"/>
              <a:t>-Aprecio: adoración - Rojo: Rosado </a:t>
            </a:r>
          </a:p>
          <a:p>
            <a:pPr lvl="0"/>
            <a:r>
              <a:rPr lang="es-MX" dirty="0"/>
              <a:t>- Llama: Incendio </a:t>
            </a:r>
          </a:p>
          <a:p>
            <a:pPr lvl="0"/>
            <a:r>
              <a:rPr lang="es-MX" dirty="0"/>
              <a:t>-Terror: Miedo </a:t>
            </a:r>
          </a:p>
          <a:p>
            <a:pPr lvl="0"/>
            <a:r>
              <a:rPr lang="es-MX" dirty="0"/>
              <a:t>- Malo: Pésimo </a:t>
            </a:r>
          </a:p>
          <a:p>
            <a:pPr lvl="0"/>
            <a:endParaRPr lang="es-MX" dirty="0"/>
          </a:p>
          <a:p>
            <a:endParaRPr lang="es-MX" dirty="0"/>
          </a:p>
        </p:txBody>
      </p:sp>
    </p:spTree>
    <p:extLst>
      <p:ext uri="{BB962C8B-B14F-4D97-AF65-F5344CB8AC3E}">
        <p14:creationId xmlns:p14="http://schemas.microsoft.com/office/powerpoint/2010/main" val="1013317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u="sng" dirty="0" smtClean="0"/>
              <a:t>ORACIONES INCOMPLETAS</a:t>
            </a:r>
            <a:endParaRPr lang="es-MX" b="1" u="sng" dirty="0"/>
          </a:p>
        </p:txBody>
      </p:sp>
      <p:sp>
        <p:nvSpPr>
          <p:cNvPr id="3" name="2 Marcador de contenido"/>
          <p:cNvSpPr>
            <a:spLocks noGrp="1"/>
          </p:cNvSpPr>
          <p:nvPr>
            <p:ph idx="1"/>
          </p:nvPr>
        </p:nvSpPr>
        <p:spPr>
          <a:solidFill>
            <a:srgbClr val="00B050"/>
          </a:solidFill>
          <a:ln>
            <a:solidFill>
              <a:srgbClr val="00B050"/>
            </a:solidFill>
          </a:ln>
        </p:spPr>
        <p:txBody>
          <a:bodyPr>
            <a:normAutofit fontScale="77500" lnSpcReduction="20000"/>
          </a:bodyPr>
          <a:lstStyle/>
          <a:p>
            <a:pPr marL="0" indent="0">
              <a:buNone/>
            </a:pPr>
            <a:r>
              <a:rPr lang="es-MX" dirty="0"/>
              <a:t>La oración incompleta se define como el sistema gramatical en que se ha suprimido de manera intencional uno o más términos, por lo que ha perdido su coherencia inicial </a:t>
            </a:r>
          </a:p>
          <a:p>
            <a:r>
              <a:rPr lang="es-MX" b="1" dirty="0"/>
              <a:t>OBJETIVO DEL ESTUDIO DE ORACIONES INCOMPLETAS: </a:t>
            </a:r>
            <a:endParaRPr lang="es-MX" dirty="0"/>
          </a:p>
          <a:p>
            <a:pPr lvl="0"/>
            <a:r>
              <a:rPr lang="es-MX" dirty="0"/>
              <a:t>1) Desarrollar la capacidad para sistematizar ideas </a:t>
            </a:r>
          </a:p>
          <a:p>
            <a:pPr lvl="0"/>
            <a:r>
              <a:rPr lang="es-MX" dirty="0"/>
              <a:t>2) Aguzar el sentido lógico en el uso del idioma </a:t>
            </a:r>
          </a:p>
          <a:p>
            <a:pPr lvl="0"/>
            <a:r>
              <a:rPr lang="es-MX" dirty="0"/>
              <a:t>3) Optimizar el manejo de la diversidad semántica de las palabras. </a:t>
            </a:r>
          </a:p>
          <a:p>
            <a:pPr lvl="0"/>
            <a:r>
              <a:rPr lang="es-MX" dirty="0"/>
              <a:t>4) Inculcar la observancia de las normas básicas de la gramática. </a:t>
            </a:r>
          </a:p>
          <a:p>
            <a:pPr lvl="0"/>
            <a:r>
              <a:rPr lang="es-MX" dirty="0"/>
              <a:t>5) Predisponer la mente para el estudio de la comprensión lectora. </a:t>
            </a:r>
          </a:p>
          <a:p>
            <a:endParaRPr lang="es-MX" dirty="0"/>
          </a:p>
        </p:txBody>
      </p:sp>
    </p:spTree>
    <p:extLst>
      <p:ext uri="{BB962C8B-B14F-4D97-AF65-F5344CB8AC3E}">
        <p14:creationId xmlns:p14="http://schemas.microsoft.com/office/powerpoint/2010/main" val="18172666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METODOS DE RESOLUCION</a:t>
            </a:r>
            <a:endParaRPr lang="es-MX" dirty="0"/>
          </a:p>
        </p:txBody>
      </p:sp>
      <p:sp>
        <p:nvSpPr>
          <p:cNvPr id="3" name="2 Marcador de contenido"/>
          <p:cNvSpPr>
            <a:spLocks noGrp="1"/>
          </p:cNvSpPr>
          <p:nvPr>
            <p:ph idx="1"/>
          </p:nvPr>
        </p:nvSpPr>
        <p:spPr>
          <a:solidFill>
            <a:schemeClr val="tx2">
              <a:lumMod val="20000"/>
              <a:lumOff val="80000"/>
            </a:schemeClr>
          </a:solidFill>
        </p:spPr>
        <p:txBody>
          <a:bodyPr>
            <a:normAutofit fontScale="62500" lnSpcReduction="20000"/>
          </a:bodyPr>
          <a:lstStyle/>
          <a:p>
            <a:pPr marL="0" indent="0">
              <a:buNone/>
            </a:pPr>
            <a:r>
              <a:rPr lang="es-MX" b="1" dirty="0"/>
              <a:t>La base de este método es el análisis sintáctico y semántico que se aplica a toda clase de oración incompleta; el método consiste en los siguientes pasos: </a:t>
            </a:r>
          </a:p>
          <a:p>
            <a:r>
              <a:rPr lang="es-MX" b="1" dirty="0"/>
              <a:t>1) Tapar las alternativas: Porque tiene la finalidad de evitar los distractores para no incurrir en errores. </a:t>
            </a:r>
          </a:p>
          <a:p>
            <a:r>
              <a:rPr lang="es-MX" b="1" dirty="0"/>
              <a:t>2) Análisis sintáctico: Se ha de determinar la función que cumple la palabra faltante en la oración, de donde a su vez se deriva la categoría gramatical a la que pertenece: sustantivo, adjetivo, pronombre, verbo, etc. </a:t>
            </a:r>
          </a:p>
          <a:p>
            <a:r>
              <a:rPr lang="es-MX" b="1" dirty="0"/>
              <a:t>3) Análisis semántico: Aquí, debemos ubicar las palabras con mayor significado y subrayarlas para tener presente. Las llamaremos palabras claves, palabras que subrayemos porque nos ayudarán a deducir las palabra(s) faltante(e). </a:t>
            </a:r>
          </a:p>
          <a:p>
            <a:r>
              <a:rPr lang="es-MX" b="1" dirty="0"/>
              <a:t>4) Buscar mentalmente las palabras faltantes: Es decir llenamos mentalmente los espacios vacíos y luego buscamos en las alternativas las palabras que más coincidan con la que ya hemos hallado mentalmente: </a:t>
            </a:r>
          </a:p>
          <a:p>
            <a:endParaRPr lang="es-MX" dirty="0"/>
          </a:p>
        </p:txBody>
      </p:sp>
    </p:spTree>
    <p:extLst>
      <p:ext uri="{BB962C8B-B14F-4D97-AF65-F5344CB8AC3E}">
        <p14:creationId xmlns:p14="http://schemas.microsoft.com/office/powerpoint/2010/main" val="4069690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EJEMPLOS DEL METODO DE RESOLUCION</a:t>
            </a:r>
            <a:endParaRPr lang="es-MX" dirty="0"/>
          </a:p>
        </p:txBody>
      </p:sp>
      <p:sp>
        <p:nvSpPr>
          <p:cNvPr id="3" name="2 Marcador de contenido"/>
          <p:cNvSpPr>
            <a:spLocks noGrp="1"/>
          </p:cNvSpPr>
          <p:nvPr>
            <p:ph idx="1"/>
          </p:nvPr>
        </p:nvSpPr>
        <p:spPr>
          <a:solidFill>
            <a:schemeClr val="accent4">
              <a:lumMod val="40000"/>
              <a:lumOff val="60000"/>
            </a:schemeClr>
          </a:solidFill>
        </p:spPr>
        <p:txBody>
          <a:bodyPr>
            <a:normAutofit fontScale="70000" lnSpcReduction="20000"/>
          </a:bodyPr>
          <a:lstStyle/>
          <a:p>
            <a:pPr marL="0" indent="0">
              <a:buNone/>
            </a:pPr>
            <a:r>
              <a:rPr lang="es-MX" b="1" dirty="0"/>
              <a:t>* El </a:t>
            </a:r>
            <a:r>
              <a:rPr lang="es-MX" b="1" i="1" dirty="0"/>
              <a:t>alumno </a:t>
            </a:r>
            <a:r>
              <a:rPr lang="es-MX" b="1" dirty="0"/>
              <a:t>dejo de…………. en el </a:t>
            </a:r>
            <a:r>
              <a:rPr lang="es-MX" b="1" i="1" dirty="0"/>
              <a:t>cuaderno</a:t>
            </a:r>
            <a:r>
              <a:rPr lang="es-MX" b="1" dirty="0"/>
              <a:t> porque el </a:t>
            </a:r>
            <a:r>
              <a:rPr lang="es-MX" b="1" i="1" dirty="0"/>
              <a:t>lapicero</a:t>
            </a:r>
            <a:r>
              <a:rPr lang="es-MX" b="1" dirty="0"/>
              <a:t> se quedo sin…………. </a:t>
            </a:r>
            <a:endParaRPr lang="es-MX" dirty="0"/>
          </a:p>
          <a:p>
            <a:r>
              <a:rPr lang="es-MX" dirty="0"/>
              <a:t>Buscar las palabras faltantes: Para el primer espacio puede ser: pintar escribir, graficar; para el segundo caso espacio puede ser : carga, tinta, líquido </a:t>
            </a:r>
          </a:p>
          <a:p>
            <a:r>
              <a:rPr lang="es-MX" dirty="0"/>
              <a:t>Las alternativas son: </a:t>
            </a:r>
          </a:p>
          <a:p>
            <a:pPr lvl="0"/>
            <a:r>
              <a:rPr lang="es-MX" dirty="0"/>
              <a:t>a) pintar –carga </a:t>
            </a:r>
          </a:p>
          <a:p>
            <a:pPr lvl="0"/>
            <a:r>
              <a:rPr lang="es-MX" dirty="0"/>
              <a:t>b) escribir – tinta </a:t>
            </a:r>
          </a:p>
          <a:p>
            <a:pPr lvl="0"/>
            <a:r>
              <a:rPr lang="es-MX" dirty="0"/>
              <a:t>c) graficar – líquido </a:t>
            </a:r>
          </a:p>
          <a:p>
            <a:pPr lvl="0"/>
            <a:r>
              <a:rPr lang="es-MX" dirty="0"/>
              <a:t>d) ilustrar- liquidez </a:t>
            </a:r>
          </a:p>
          <a:p>
            <a:pPr lvl="0"/>
            <a:r>
              <a:rPr lang="es-MX" dirty="0"/>
              <a:t>e) dibujar – carboncillo. </a:t>
            </a:r>
          </a:p>
          <a:p>
            <a:r>
              <a:rPr lang="es-MX" dirty="0"/>
              <a:t>La respuesta correcta es la alternativa “b”, puesto que contiene los términos más idóneos. </a:t>
            </a:r>
          </a:p>
          <a:p>
            <a:pPr marL="0" indent="0">
              <a:buNone/>
            </a:pPr>
            <a:r>
              <a:rPr lang="es-MX" dirty="0"/>
              <a:t> </a:t>
            </a:r>
          </a:p>
          <a:p>
            <a:endParaRPr lang="es-MX" dirty="0"/>
          </a:p>
        </p:txBody>
      </p:sp>
    </p:spTree>
    <p:extLst>
      <p:ext uri="{BB962C8B-B14F-4D97-AF65-F5344CB8AC3E}">
        <p14:creationId xmlns:p14="http://schemas.microsoft.com/office/powerpoint/2010/main" val="42646573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571500"/>
            <a:ext cx="8229600" cy="1143000"/>
          </a:xfrm>
        </p:spPr>
        <p:txBody>
          <a:bodyPr/>
          <a:lstStyle/>
          <a:p>
            <a:endParaRPr lang="es-MX"/>
          </a:p>
        </p:txBody>
      </p:sp>
      <p:sp>
        <p:nvSpPr>
          <p:cNvPr id="3" name="2 Marcador de contenido"/>
          <p:cNvSpPr>
            <a:spLocks noGrp="1"/>
          </p:cNvSpPr>
          <p:nvPr>
            <p:ph idx="1"/>
          </p:nvPr>
        </p:nvSpPr>
        <p:spPr>
          <a:xfrm>
            <a:off x="683568" y="836712"/>
            <a:ext cx="8229600" cy="4525963"/>
          </a:xfrm>
          <a:solidFill>
            <a:srgbClr val="92D050"/>
          </a:solidFill>
        </p:spPr>
        <p:txBody>
          <a:bodyPr>
            <a:normAutofit fontScale="55000" lnSpcReduction="20000"/>
          </a:bodyPr>
          <a:lstStyle/>
          <a:p>
            <a:pPr marL="0" indent="0">
              <a:buNone/>
            </a:pPr>
            <a:r>
              <a:rPr lang="es-MX" b="1" dirty="0"/>
              <a:t>CRITERIOS DE RESOLUCIÓN: </a:t>
            </a:r>
            <a:endParaRPr lang="es-MX" dirty="0"/>
          </a:p>
          <a:p>
            <a:r>
              <a:rPr lang="es-MX" dirty="0"/>
              <a:t>Son aquellas normas de aplicación general que deben tomarse en cuenta con el fin de lograr mayor certeza al momento de completar una oración. </a:t>
            </a:r>
          </a:p>
          <a:p>
            <a:pPr marL="0" indent="0">
              <a:buNone/>
            </a:pPr>
            <a:r>
              <a:rPr lang="es-MX" b="1" dirty="0"/>
              <a:t>CONSISTENCIA LÓGICA: (</a:t>
            </a:r>
            <a:r>
              <a:rPr lang="es-MX" dirty="0"/>
              <a:t>criterio de fondo) -mensaje comprensible-.</a:t>
            </a:r>
          </a:p>
          <a:p>
            <a:r>
              <a:rPr lang="es-MX" dirty="0"/>
              <a:t>Es la solidez estructural de la oración, la cual se refleja en los vínculos coherentes y compatibles de sus elementos. Comprende dos aspectos: </a:t>
            </a:r>
          </a:p>
          <a:p>
            <a:r>
              <a:rPr lang="es-MX" dirty="0"/>
              <a:t>•  Sentido contextual; referido a la plenitud y naturalidad del mensaje. </a:t>
            </a:r>
          </a:p>
          <a:p>
            <a:r>
              <a:rPr lang="es-MX" dirty="0"/>
              <a:t>•  Coherencia proposicional; referida a la compatibilidad de las proposiciones </a:t>
            </a:r>
          </a:p>
          <a:p>
            <a:pPr marL="0" indent="0">
              <a:buNone/>
            </a:pPr>
            <a:r>
              <a:rPr lang="es-MX" b="1" dirty="0"/>
              <a:t>CORRECCIÓN GRAMATICAL: (</a:t>
            </a:r>
            <a:r>
              <a:rPr lang="es-MX" dirty="0"/>
              <a:t>criterio de forma) -expresión correcta-. </a:t>
            </a:r>
          </a:p>
          <a:p>
            <a:r>
              <a:rPr lang="es-MX" dirty="0"/>
              <a:t>Es el uso correcto del idioma que se logra con la observancia de las normas básicas de la gramática. Aborda dos aspectos: </a:t>
            </a:r>
          </a:p>
          <a:p>
            <a:pPr lvl="0"/>
            <a:r>
              <a:rPr lang="es-MX" dirty="0"/>
              <a:t>Concordancia gramatical; que alude a la armonía entre las categorías y sus accidentes </a:t>
            </a:r>
          </a:p>
          <a:p>
            <a:pPr lvl="0"/>
            <a:r>
              <a:rPr lang="es-MX" dirty="0"/>
              <a:t>Redacción adecuada; que implica evitar los vicios de dicción, las faltas de ortografía. </a:t>
            </a:r>
          </a:p>
          <a:p>
            <a:endParaRPr lang="es-MX" dirty="0"/>
          </a:p>
        </p:txBody>
      </p:sp>
    </p:spTree>
    <p:extLst>
      <p:ext uri="{BB962C8B-B14F-4D97-AF65-F5344CB8AC3E}">
        <p14:creationId xmlns:p14="http://schemas.microsoft.com/office/powerpoint/2010/main" val="1033162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323528" y="980728"/>
            <a:ext cx="8229600" cy="4320480"/>
          </a:xfrm>
          <a:solidFill>
            <a:srgbClr val="92D050"/>
          </a:solidFill>
        </p:spPr>
        <p:txBody>
          <a:bodyPr>
            <a:normAutofit fontScale="92500" lnSpcReduction="20000"/>
          </a:bodyPr>
          <a:lstStyle/>
          <a:p>
            <a:pPr marL="0" indent="0">
              <a:buNone/>
            </a:pPr>
            <a:r>
              <a:rPr lang="es-MX" b="1" dirty="0"/>
              <a:t>PRECISIÓN SEMÁNTICA: </a:t>
            </a:r>
            <a:r>
              <a:rPr lang="es-MX" dirty="0"/>
              <a:t>(criterio de fondo) -buen lenguaje-.</a:t>
            </a:r>
          </a:p>
          <a:p>
            <a:r>
              <a:rPr lang="es-MX" dirty="0"/>
              <a:t>Consiste en la elección de la palabra más idónea de acuerdo al significado que posea o al nivel de la lengua al cual pertenezca. Supone dos aspectos: </a:t>
            </a:r>
          </a:p>
          <a:p>
            <a:r>
              <a:rPr lang="es-MX" dirty="0"/>
              <a:t>•  Propiedad del término; significado de mayor exactitud la palabra elegida. </a:t>
            </a:r>
          </a:p>
          <a:p>
            <a:r>
              <a:rPr lang="es-MX" dirty="0"/>
              <a:t>•  Estilo del autor; el nivel lingüístico o modo de expresión. </a:t>
            </a:r>
          </a:p>
          <a:p>
            <a:endParaRPr lang="es-MX" dirty="0"/>
          </a:p>
        </p:txBody>
      </p:sp>
    </p:spTree>
    <p:extLst>
      <p:ext uri="{BB962C8B-B14F-4D97-AF65-F5344CB8AC3E}">
        <p14:creationId xmlns:p14="http://schemas.microsoft.com/office/powerpoint/2010/main" val="2586210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1">
              <a:lumMod val="40000"/>
              <a:lumOff val="60000"/>
            </a:schemeClr>
          </a:solidFill>
        </p:spPr>
        <p:txBody>
          <a:bodyPr/>
          <a:lstStyle/>
          <a:p>
            <a:r>
              <a:rPr lang="es-MX" dirty="0" smtClean="0"/>
              <a:t>RESTRUCTURACION ORACIONAL</a:t>
            </a:r>
            <a:endParaRPr lang="es-MX" dirty="0"/>
          </a:p>
        </p:txBody>
      </p:sp>
      <p:sp>
        <p:nvSpPr>
          <p:cNvPr id="3" name="2 Marcador de contenido"/>
          <p:cNvSpPr>
            <a:spLocks noGrp="1"/>
          </p:cNvSpPr>
          <p:nvPr>
            <p:ph idx="1"/>
          </p:nvPr>
        </p:nvSpPr>
        <p:spPr>
          <a:solidFill>
            <a:schemeClr val="accent2">
              <a:lumMod val="40000"/>
              <a:lumOff val="60000"/>
            </a:schemeClr>
          </a:solidFill>
        </p:spPr>
        <p:txBody>
          <a:bodyPr>
            <a:normAutofit fontScale="85000" lnSpcReduction="10000"/>
          </a:bodyPr>
          <a:lstStyle/>
          <a:p>
            <a:pPr marL="0" indent="0">
              <a:buNone/>
            </a:pPr>
            <a:r>
              <a:rPr lang="es-MX" dirty="0"/>
              <a:t>Consiste en ordenar en forma lógica, coherente y armoniosa un grupo de palabras en una oración o frase gramaticalmente correcta. Así tanto en el aspecto sintáctico, semántico y morfológico </a:t>
            </a:r>
          </a:p>
          <a:p>
            <a:r>
              <a:rPr lang="es-MX" dirty="0"/>
              <a:t>PAUTAS PARA RESOLVER: </a:t>
            </a:r>
          </a:p>
          <a:p>
            <a:r>
              <a:rPr lang="es-MX" dirty="0"/>
              <a:t>Se debe tener en cuenta las siguientes pautas básicas: </a:t>
            </a:r>
          </a:p>
          <a:p>
            <a:r>
              <a:rPr lang="es-MX" dirty="0"/>
              <a:t>1. CORRECCIÓN: Consiste en representar los sonidos de manera apropiada. </a:t>
            </a:r>
          </a:p>
          <a:p>
            <a:r>
              <a:rPr lang="es-MX" dirty="0"/>
              <a:t>2. PROPIEDAD: Consiste en utilizar los vocablos en su sentido exacto o verdadero; en no adulterar su significación interna de pensamiento o de la palabra </a:t>
            </a:r>
          </a:p>
          <a:p>
            <a:endParaRPr lang="es-MX" dirty="0"/>
          </a:p>
        </p:txBody>
      </p:sp>
    </p:spTree>
    <p:extLst>
      <p:ext uri="{BB962C8B-B14F-4D97-AF65-F5344CB8AC3E}">
        <p14:creationId xmlns:p14="http://schemas.microsoft.com/office/powerpoint/2010/main" val="3975795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457200" y="332656"/>
            <a:ext cx="8229600" cy="5793507"/>
          </a:xfrm>
          <a:solidFill>
            <a:schemeClr val="accent1">
              <a:lumMod val="40000"/>
              <a:lumOff val="60000"/>
            </a:schemeClr>
          </a:solidFill>
        </p:spPr>
        <p:txBody>
          <a:bodyPr>
            <a:normAutofit fontScale="92500" lnSpcReduction="10000"/>
          </a:bodyPr>
          <a:lstStyle/>
          <a:p>
            <a:r>
              <a:rPr lang="es-MX" dirty="0"/>
              <a:t>* Contar el número de palabras para que no falten no sobren términos al </a:t>
            </a:r>
            <a:r>
              <a:rPr lang="es-MX" dirty="0" smtClean="0"/>
              <a:t>restructurar </a:t>
            </a:r>
            <a:r>
              <a:rPr lang="es-MX" dirty="0"/>
              <a:t>la oración, y para </a:t>
            </a:r>
            <a:r>
              <a:rPr lang="es-MX" dirty="0" smtClean="0"/>
              <a:t>ubicar </a:t>
            </a:r>
            <a:r>
              <a:rPr lang="es-MX" dirty="0"/>
              <a:t>más fácilmente el orden de los términos que fueren solicitados. </a:t>
            </a:r>
          </a:p>
          <a:p>
            <a:r>
              <a:rPr lang="es-MX" dirty="0"/>
              <a:t>* Proceder de igual manera a como se plantea el armado de un rompecabezas gráfico; es decir, observar e identificar todas las referencias posibles, (mayúsculas, signos de puntuación, congruencias gramaticales en género, número, persona y tiempo) </a:t>
            </a:r>
          </a:p>
          <a:p>
            <a:r>
              <a:rPr lang="es-MX" dirty="0"/>
              <a:t>* Identificar palabras claves del conjunto presentado y, a partir de ello, determinar el contexto, asunto o tema. </a:t>
            </a:r>
          </a:p>
        </p:txBody>
      </p:sp>
    </p:spTree>
    <p:extLst>
      <p:ext uri="{BB962C8B-B14F-4D97-AF65-F5344CB8AC3E}">
        <p14:creationId xmlns:p14="http://schemas.microsoft.com/office/powerpoint/2010/main" val="41768589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6">
              <a:lumMod val="40000"/>
              <a:lumOff val="60000"/>
            </a:schemeClr>
          </a:solidFill>
        </p:spPr>
        <p:txBody>
          <a:bodyPr/>
          <a:lstStyle/>
          <a:p>
            <a:r>
              <a:rPr lang="es-MX" dirty="0" smtClean="0"/>
              <a:t>DENOTATIVAS Y CONNOTATIVAS</a:t>
            </a:r>
            <a:endParaRPr lang="es-MX" dirty="0"/>
          </a:p>
        </p:txBody>
      </p:sp>
      <p:sp>
        <p:nvSpPr>
          <p:cNvPr id="3" name="2 Marcador de contenido"/>
          <p:cNvSpPr>
            <a:spLocks noGrp="1"/>
          </p:cNvSpPr>
          <p:nvPr>
            <p:ph idx="1"/>
          </p:nvPr>
        </p:nvSpPr>
        <p:spPr>
          <a:solidFill>
            <a:schemeClr val="accent6">
              <a:lumMod val="60000"/>
              <a:lumOff val="40000"/>
            </a:schemeClr>
          </a:solidFill>
        </p:spPr>
        <p:txBody>
          <a:bodyPr>
            <a:normAutofit fontScale="55000" lnSpcReduction="20000"/>
          </a:bodyPr>
          <a:lstStyle/>
          <a:p>
            <a:r>
              <a:rPr lang="es-MX" b="1" dirty="0"/>
              <a:t>A) SIGNIFICACIÓN DENOTATIVA: </a:t>
            </a:r>
            <a:endParaRPr lang="es-MX" dirty="0"/>
          </a:p>
          <a:p>
            <a:r>
              <a:rPr lang="es-MX" dirty="0"/>
              <a:t>Es la que expresa directamente aquello de lo se esta hablando; en el sentido recto de las palabras, tiene una sola interpretación. </a:t>
            </a:r>
          </a:p>
          <a:p>
            <a:r>
              <a:rPr lang="es-MX" dirty="0" err="1"/>
              <a:t>Ejm</a:t>
            </a:r>
            <a:r>
              <a:rPr lang="es-MX" dirty="0"/>
              <a:t>: </a:t>
            </a:r>
          </a:p>
          <a:p>
            <a:pPr lvl="0"/>
            <a:r>
              <a:rPr lang="es-MX" dirty="0"/>
              <a:t>- Te compraré un par de zapatos </a:t>
            </a:r>
          </a:p>
          <a:p>
            <a:pPr lvl="0"/>
            <a:r>
              <a:rPr lang="es-MX" dirty="0"/>
              <a:t>- Tienes los zapatos sucios </a:t>
            </a:r>
          </a:p>
          <a:p>
            <a:pPr lvl="0"/>
            <a:r>
              <a:rPr lang="es-MX" dirty="0"/>
              <a:t>- Los delincuentes entraron por la ventana </a:t>
            </a:r>
          </a:p>
          <a:p>
            <a:pPr lvl="0"/>
            <a:r>
              <a:rPr lang="es-MX" dirty="0"/>
              <a:t>- La ventana esta limpia </a:t>
            </a:r>
          </a:p>
          <a:p>
            <a:r>
              <a:rPr lang="es-MX" b="1" dirty="0"/>
              <a:t>B) SIGNIFICACIÓN CONNOTATIVA: </a:t>
            </a:r>
            <a:endParaRPr lang="es-MX" dirty="0"/>
          </a:p>
          <a:p>
            <a:r>
              <a:rPr lang="es-MX" dirty="0"/>
              <a:t>Es la que expresa más de un significado. Es el sentido figurado de las palabras. Se utiliza en la literatura, en el cine, en algunos campos de periodismo, el humor, en la publicidad, etc. </a:t>
            </a:r>
          </a:p>
          <a:p>
            <a:r>
              <a:rPr lang="es-MX" dirty="0" err="1"/>
              <a:t>Ejm</a:t>
            </a:r>
            <a:r>
              <a:rPr lang="es-MX" dirty="0"/>
              <a:t>: </a:t>
            </a:r>
          </a:p>
          <a:p>
            <a:pPr lvl="0"/>
            <a:r>
              <a:rPr lang="es-MX" dirty="0"/>
              <a:t>- ¿Dónde estás corazoncito? </a:t>
            </a:r>
          </a:p>
          <a:p>
            <a:pPr lvl="0"/>
            <a:r>
              <a:rPr lang="es-MX" dirty="0"/>
              <a:t>- Vuelve palomita a tu dulce nido </a:t>
            </a:r>
          </a:p>
          <a:p>
            <a:pPr lvl="0"/>
            <a:r>
              <a:rPr lang="es-MX" dirty="0"/>
              <a:t>- Madona sigue siendo una estrella </a:t>
            </a:r>
          </a:p>
          <a:p>
            <a:endParaRPr lang="es-MX" dirty="0"/>
          </a:p>
        </p:txBody>
      </p:sp>
    </p:spTree>
    <p:extLst>
      <p:ext uri="{BB962C8B-B14F-4D97-AF65-F5344CB8AC3E}">
        <p14:creationId xmlns:p14="http://schemas.microsoft.com/office/powerpoint/2010/main" val="25930641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00B050"/>
          </a:solidFill>
        </p:spPr>
        <p:txBody>
          <a:bodyPr/>
          <a:lstStyle/>
          <a:p>
            <a:r>
              <a:rPr lang="es-MX" dirty="0" smtClean="0"/>
              <a:t>METÁFORA</a:t>
            </a:r>
            <a:endParaRPr lang="es-MX" dirty="0"/>
          </a:p>
        </p:txBody>
      </p:sp>
      <p:sp>
        <p:nvSpPr>
          <p:cNvPr id="3" name="2 Marcador de contenido"/>
          <p:cNvSpPr>
            <a:spLocks noGrp="1"/>
          </p:cNvSpPr>
          <p:nvPr>
            <p:ph idx="1"/>
          </p:nvPr>
        </p:nvSpPr>
        <p:spPr/>
        <p:txBody>
          <a:bodyPr/>
          <a:lstStyle/>
          <a:p>
            <a:pPr marL="0" indent="0">
              <a:buNone/>
            </a:pPr>
            <a:r>
              <a:rPr lang="es-MX" b="1" dirty="0" smtClean="0"/>
              <a:t> </a:t>
            </a:r>
            <a:r>
              <a:rPr lang="es-MX" dirty="0"/>
              <a:t>Significa “llevar más allá”, “trasladar” , representa en su esencia el sentido figurado, se produce por semejanza o </a:t>
            </a:r>
            <a:r>
              <a:rPr lang="es-MX" dirty="0" err="1"/>
              <a:t>analogía.Ej</a:t>
            </a:r>
            <a:r>
              <a:rPr lang="es-MX" dirty="0"/>
              <a:t>:</a:t>
            </a:r>
          </a:p>
          <a:p>
            <a:pPr lvl="0"/>
            <a:r>
              <a:rPr lang="es-MX" dirty="0"/>
              <a:t>- El crepúsculo de la vida por muerte </a:t>
            </a:r>
          </a:p>
          <a:p>
            <a:pPr lvl="0"/>
            <a:r>
              <a:rPr lang="es-MX" dirty="0"/>
              <a:t>- La aurora de la vida por nacimiento </a:t>
            </a:r>
          </a:p>
          <a:p>
            <a:endParaRPr lang="es-MX" dirty="0"/>
          </a:p>
        </p:txBody>
      </p:sp>
    </p:spTree>
    <p:extLst>
      <p:ext uri="{BB962C8B-B14F-4D97-AF65-F5344CB8AC3E}">
        <p14:creationId xmlns:p14="http://schemas.microsoft.com/office/powerpoint/2010/main" val="2646086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6">
              <a:lumMod val="40000"/>
              <a:lumOff val="60000"/>
            </a:schemeClr>
          </a:solidFill>
        </p:spPr>
        <p:txBody>
          <a:bodyPr>
            <a:normAutofit fontScale="90000"/>
          </a:bodyPr>
          <a:lstStyle/>
          <a:p>
            <a:r>
              <a:rPr lang="es-MX" dirty="0" smtClean="0"/>
              <a:t>CLASIFICACION DE LAS PALABRAS POR LA RELACIÓN QUE GUARDAN ENTRE SI</a:t>
            </a:r>
            <a:endParaRPr lang="es-MX"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85058114"/>
              </p:ext>
            </p:extLst>
          </p:nvPr>
        </p:nvGraphicFramePr>
        <p:xfrm>
          <a:off x="827585" y="2060848"/>
          <a:ext cx="7329041" cy="3467799"/>
        </p:xfrm>
        <a:graphic>
          <a:graphicData uri="http://schemas.openxmlformats.org/drawingml/2006/table">
            <a:tbl>
              <a:tblPr firstRow="1" firstCol="1" bandRow="1">
                <a:tableStyleId>{5C22544A-7EE6-4342-B048-85BDC9FD1C3A}</a:tableStyleId>
              </a:tblPr>
              <a:tblGrid>
                <a:gridCol w="3007765"/>
                <a:gridCol w="1357569"/>
                <a:gridCol w="917793"/>
                <a:gridCol w="1051638"/>
                <a:gridCol w="994276"/>
              </a:tblGrid>
              <a:tr h="643255">
                <a:tc>
                  <a:txBody>
                    <a:bodyPr/>
                    <a:lstStyle/>
                    <a:p>
                      <a:pPr algn="ctr">
                        <a:lnSpc>
                          <a:spcPct val="115000"/>
                        </a:lnSpc>
                        <a:spcAft>
                          <a:spcPts val="1000"/>
                        </a:spcAft>
                      </a:pPr>
                      <a:r>
                        <a:rPr lang="es-MX" sz="1400">
                          <a:effectLst/>
                        </a:rPr>
                        <a:t>PALABRAS </a:t>
                      </a:r>
                      <a:endParaRPr lang="es-MX" sz="1100">
                        <a:effectLst/>
                        <a:latin typeface="Calibri"/>
                        <a:ea typeface="Calibri"/>
                        <a:cs typeface="Times New Roman"/>
                      </a:endParaRPr>
                    </a:p>
                  </a:txBody>
                  <a:tcPr marL="0" marR="0" marT="0" marB="0"/>
                </a:tc>
                <a:tc>
                  <a:txBody>
                    <a:bodyPr/>
                    <a:lstStyle/>
                    <a:p>
                      <a:pPr algn="ctr">
                        <a:lnSpc>
                          <a:spcPct val="115000"/>
                        </a:lnSpc>
                        <a:spcAft>
                          <a:spcPts val="1000"/>
                        </a:spcAft>
                      </a:pPr>
                      <a:r>
                        <a:rPr lang="es-MX" sz="1400">
                          <a:effectLst/>
                        </a:rPr>
                        <a:t> PRONUNCIACIÓN </a:t>
                      </a:r>
                      <a:endParaRPr lang="es-MX" sz="1100">
                        <a:effectLst/>
                        <a:latin typeface="Calibri"/>
                        <a:ea typeface="Calibri"/>
                        <a:cs typeface="Times New Roman"/>
                      </a:endParaRPr>
                    </a:p>
                  </a:txBody>
                  <a:tcPr marL="0" marR="0" marT="0" marB="0"/>
                </a:tc>
                <a:tc>
                  <a:txBody>
                    <a:bodyPr/>
                    <a:lstStyle/>
                    <a:p>
                      <a:pPr algn="ctr">
                        <a:lnSpc>
                          <a:spcPct val="115000"/>
                        </a:lnSpc>
                        <a:spcAft>
                          <a:spcPts val="1000"/>
                        </a:spcAft>
                      </a:pPr>
                      <a:r>
                        <a:rPr lang="es-MX" sz="1400">
                          <a:effectLst/>
                        </a:rPr>
                        <a:t>ESCRITURA </a:t>
                      </a:r>
                      <a:endParaRPr lang="es-MX" sz="1100">
                        <a:effectLst/>
                        <a:latin typeface="Calibri"/>
                        <a:ea typeface="Calibri"/>
                        <a:cs typeface="Times New Roman"/>
                      </a:endParaRPr>
                    </a:p>
                  </a:txBody>
                  <a:tcPr marL="0" marR="0" marT="0" marB="0"/>
                </a:tc>
                <a:tc>
                  <a:txBody>
                    <a:bodyPr/>
                    <a:lstStyle/>
                    <a:p>
                      <a:pPr algn="ctr">
                        <a:lnSpc>
                          <a:spcPct val="115000"/>
                        </a:lnSpc>
                        <a:spcAft>
                          <a:spcPts val="1000"/>
                        </a:spcAft>
                      </a:pPr>
                      <a:r>
                        <a:rPr lang="es-MX" sz="1400">
                          <a:effectLst/>
                        </a:rPr>
                        <a:t> SIGNIFICADO </a:t>
                      </a:r>
                      <a:endParaRPr lang="es-MX" sz="1100">
                        <a:effectLst/>
                        <a:latin typeface="Calibri"/>
                        <a:ea typeface="Calibri"/>
                        <a:cs typeface="Times New Roman"/>
                      </a:endParaRPr>
                    </a:p>
                  </a:txBody>
                  <a:tcPr marL="0" marR="0" marT="0" marB="0"/>
                </a:tc>
                <a:tc>
                  <a:txBody>
                    <a:bodyPr/>
                    <a:lstStyle/>
                    <a:p>
                      <a:pPr algn="ctr">
                        <a:lnSpc>
                          <a:spcPct val="115000"/>
                        </a:lnSpc>
                        <a:spcAft>
                          <a:spcPts val="1000"/>
                        </a:spcAft>
                      </a:pPr>
                      <a:r>
                        <a:rPr lang="es-MX" sz="1400">
                          <a:effectLst/>
                        </a:rPr>
                        <a:t>EJEMPLOS </a:t>
                      </a:r>
                      <a:endParaRPr lang="es-MX" sz="1100">
                        <a:effectLst/>
                        <a:latin typeface="Calibri"/>
                        <a:ea typeface="Calibri"/>
                        <a:cs typeface="Times New Roman"/>
                      </a:endParaRPr>
                    </a:p>
                  </a:txBody>
                  <a:tcPr marL="0" marR="0" marT="0" marB="0"/>
                </a:tc>
              </a:tr>
              <a:tr h="544195">
                <a:tc>
                  <a:txBody>
                    <a:bodyPr/>
                    <a:lstStyle/>
                    <a:p>
                      <a:pPr algn="ctr">
                        <a:lnSpc>
                          <a:spcPct val="115000"/>
                        </a:lnSpc>
                        <a:spcAft>
                          <a:spcPts val="1000"/>
                        </a:spcAft>
                      </a:pPr>
                      <a:r>
                        <a:rPr lang="es-MX" sz="1400">
                          <a:effectLst/>
                        </a:rPr>
                        <a:t>Sinónimas </a:t>
                      </a:r>
                      <a:endParaRPr lang="es-MX" sz="1100">
                        <a:effectLst/>
                        <a:latin typeface="Calibri"/>
                        <a:ea typeface="Calibri"/>
                        <a:cs typeface="Times New Roman"/>
                      </a:endParaRPr>
                    </a:p>
                  </a:txBody>
                  <a:tcPr marL="0" marR="0" marT="0" marB="0"/>
                </a:tc>
                <a:tc>
                  <a:txBody>
                    <a:bodyPr/>
                    <a:lstStyle/>
                    <a:p>
                      <a:pPr algn="ctr">
                        <a:lnSpc>
                          <a:spcPct val="115000"/>
                        </a:lnSpc>
                        <a:spcAft>
                          <a:spcPts val="1000"/>
                        </a:spcAft>
                      </a:pPr>
                      <a:r>
                        <a:rPr lang="es-MX" sz="1400">
                          <a:effectLst/>
                        </a:rPr>
                        <a:t>diferente </a:t>
                      </a:r>
                      <a:endParaRPr lang="es-MX" sz="1100">
                        <a:effectLst/>
                        <a:latin typeface="Calibri"/>
                        <a:ea typeface="Calibri"/>
                        <a:cs typeface="Times New Roman"/>
                      </a:endParaRPr>
                    </a:p>
                  </a:txBody>
                  <a:tcPr marL="0" marR="0" marT="0" marB="0"/>
                </a:tc>
                <a:tc>
                  <a:txBody>
                    <a:bodyPr/>
                    <a:lstStyle/>
                    <a:p>
                      <a:pPr algn="ctr">
                        <a:lnSpc>
                          <a:spcPct val="115000"/>
                        </a:lnSpc>
                        <a:spcAft>
                          <a:spcPts val="1000"/>
                        </a:spcAft>
                      </a:pPr>
                      <a:r>
                        <a:rPr lang="es-MX" sz="1400">
                          <a:effectLst/>
                        </a:rPr>
                        <a:t>diferente </a:t>
                      </a:r>
                      <a:endParaRPr lang="es-MX" sz="1100">
                        <a:effectLst/>
                        <a:latin typeface="Calibri"/>
                        <a:ea typeface="Calibri"/>
                        <a:cs typeface="Times New Roman"/>
                      </a:endParaRPr>
                    </a:p>
                  </a:txBody>
                  <a:tcPr marL="0" marR="0" marT="0" marB="0"/>
                </a:tc>
                <a:tc>
                  <a:txBody>
                    <a:bodyPr/>
                    <a:lstStyle/>
                    <a:p>
                      <a:pPr algn="ctr">
                        <a:lnSpc>
                          <a:spcPct val="115000"/>
                        </a:lnSpc>
                        <a:spcAft>
                          <a:spcPts val="1000"/>
                        </a:spcAft>
                      </a:pPr>
                      <a:r>
                        <a:rPr lang="es-MX" sz="1400">
                          <a:effectLst/>
                        </a:rPr>
                        <a:t>similar </a:t>
                      </a:r>
                      <a:endParaRPr lang="es-MX" sz="1100">
                        <a:effectLst/>
                        <a:latin typeface="Calibri"/>
                        <a:ea typeface="Calibri"/>
                        <a:cs typeface="Times New Roman"/>
                      </a:endParaRPr>
                    </a:p>
                  </a:txBody>
                  <a:tcPr marL="0" marR="0" marT="0" marB="0"/>
                </a:tc>
                <a:tc>
                  <a:txBody>
                    <a:bodyPr/>
                    <a:lstStyle/>
                    <a:p>
                      <a:pPr algn="ctr">
                        <a:lnSpc>
                          <a:spcPct val="115000"/>
                        </a:lnSpc>
                        <a:spcAft>
                          <a:spcPts val="1000"/>
                        </a:spcAft>
                      </a:pPr>
                      <a:r>
                        <a:rPr lang="es-MX" sz="1400">
                          <a:effectLst/>
                        </a:rPr>
                        <a:t>absorto-asmado </a:t>
                      </a:r>
                      <a:endParaRPr lang="es-MX" sz="1100">
                        <a:effectLst/>
                        <a:latin typeface="Calibri"/>
                        <a:ea typeface="Calibri"/>
                        <a:cs typeface="Times New Roman"/>
                      </a:endParaRPr>
                    </a:p>
                  </a:txBody>
                  <a:tcPr marL="0" marR="0" marT="0" marB="0"/>
                </a:tc>
              </a:tr>
              <a:tr h="517525">
                <a:tc>
                  <a:txBody>
                    <a:bodyPr/>
                    <a:lstStyle/>
                    <a:p>
                      <a:pPr algn="ctr">
                        <a:lnSpc>
                          <a:spcPct val="115000"/>
                        </a:lnSpc>
                        <a:spcAft>
                          <a:spcPts val="1000"/>
                        </a:spcAft>
                      </a:pPr>
                      <a:r>
                        <a:rPr lang="es-MX" sz="1400">
                          <a:effectLst/>
                        </a:rPr>
                        <a:t>Antónimas </a:t>
                      </a:r>
                      <a:endParaRPr lang="es-MX" sz="1100">
                        <a:effectLst/>
                        <a:latin typeface="Calibri"/>
                        <a:ea typeface="Calibri"/>
                        <a:cs typeface="Times New Roman"/>
                      </a:endParaRPr>
                    </a:p>
                  </a:txBody>
                  <a:tcPr marL="0" marR="0" marT="0" marB="0"/>
                </a:tc>
                <a:tc>
                  <a:txBody>
                    <a:bodyPr/>
                    <a:lstStyle/>
                    <a:p>
                      <a:pPr algn="ctr">
                        <a:lnSpc>
                          <a:spcPct val="115000"/>
                        </a:lnSpc>
                        <a:spcAft>
                          <a:spcPts val="1000"/>
                        </a:spcAft>
                      </a:pPr>
                      <a:r>
                        <a:rPr lang="es-MX" sz="1400">
                          <a:effectLst/>
                        </a:rPr>
                        <a:t>diferente </a:t>
                      </a:r>
                      <a:endParaRPr lang="es-MX" sz="1100">
                        <a:effectLst/>
                        <a:latin typeface="Calibri"/>
                        <a:ea typeface="Calibri"/>
                        <a:cs typeface="Times New Roman"/>
                      </a:endParaRPr>
                    </a:p>
                  </a:txBody>
                  <a:tcPr marL="0" marR="0" marT="0" marB="0"/>
                </a:tc>
                <a:tc>
                  <a:txBody>
                    <a:bodyPr/>
                    <a:lstStyle/>
                    <a:p>
                      <a:pPr algn="ctr">
                        <a:lnSpc>
                          <a:spcPct val="115000"/>
                        </a:lnSpc>
                        <a:spcAft>
                          <a:spcPts val="1000"/>
                        </a:spcAft>
                      </a:pPr>
                      <a:r>
                        <a:rPr lang="es-MX" sz="1400">
                          <a:effectLst/>
                        </a:rPr>
                        <a:t>diferente </a:t>
                      </a:r>
                      <a:endParaRPr lang="es-MX" sz="1100">
                        <a:effectLst/>
                        <a:latin typeface="Calibri"/>
                        <a:ea typeface="Calibri"/>
                        <a:cs typeface="Times New Roman"/>
                      </a:endParaRPr>
                    </a:p>
                  </a:txBody>
                  <a:tcPr marL="0" marR="0" marT="0" marB="0"/>
                </a:tc>
                <a:tc>
                  <a:txBody>
                    <a:bodyPr/>
                    <a:lstStyle/>
                    <a:p>
                      <a:pPr algn="ctr">
                        <a:lnSpc>
                          <a:spcPct val="115000"/>
                        </a:lnSpc>
                        <a:spcAft>
                          <a:spcPts val="1000"/>
                        </a:spcAft>
                      </a:pPr>
                      <a:r>
                        <a:rPr lang="es-MX" sz="1400">
                          <a:effectLst/>
                        </a:rPr>
                        <a:t>opuesto </a:t>
                      </a:r>
                      <a:endParaRPr lang="es-MX" sz="1100">
                        <a:effectLst/>
                        <a:latin typeface="Calibri"/>
                        <a:ea typeface="Calibri"/>
                        <a:cs typeface="Times New Roman"/>
                      </a:endParaRPr>
                    </a:p>
                  </a:txBody>
                  <a:tcPr marL="0" marR="0" marT="0" marB="0"/>
                </a:tc>
                <a:tc>
                  <a:txBody>
                    <a:bodyPr/>
                    <a:lstStyle/>
                    <a:p>
                      <a:pPr algn="ctr">
                        <a:lnSpc>
                          <a:spcPct val="115000"/>
                        </a:lnSpc>
                        <a:spcAft>
                          <a:spcPts val="1000"/>
                        </a:spcAft>
                      </a:pPr>
                      <a:r>
                        <a:rPr lang="es-MX" sz="1400">
                          <a:effectLst/>
                        </a:rPr>
                        <a:t>exaltar - denigrar </a:t>
                      </a:r>
                      <a:endParaRPr lang="es-MX" sz="1100">
                        <a:effectLst/>
                        <a:latin typeface="Calibri"/>
                        <a:ea typeface="Calibri"/>
                        <a:cs typeface="Times New Roman"/>
                      </a:endParaRPr>
                    </a:p>
                  </a:txBody>
                  <a:tcPr marL="0" marR="0" marT="0" marB="0"/>
                </a:tc>
              </a:tr>
              <a:tr h="461645">
                <a:tc>
                  <a:txBody>
                    <a:bodyPr/>
                    <a:lstStyle/>
                    <a:p>
                      <a:pPr algn="ctr">
                        <a:lnSpc>
                          <a:spcPct val="115000"/>
                        </a:lnSpc>
                        <a:spcAft>
                          <a:spcPts val="1000"/>
                        </a:spcAft>
                      </a:pPr>
                      <a:r>
                        <a:rPr lang="es-MX" sz="1400">
                          <a:effectLst/>
                        </a:rPr>
                        <a:t>Parónimas </a:t>
                      </a:r>
                      <a:endParaRPr lang="es-MX" sz="1100">
                        <a:effectLst/>
                        <a:latin typeface="Calibri"/>
                        <a:ea typeface="Calibri"/>
                        <a:cs typeface="Times New Roman"/>
                      </a:endParaRPr>
                    </a:p>
                  </a:txBody>
                  <a:tcPr marL="0" marR="0" marT="0" marB="0"/>
                </a:tc>
                <a:tc>
                  <a:txBody>
                    <a:bodyPr/>
                    <a:lstStyle/>
                    <a:p>
                      <a:pPr algn="ctr">
                        <a:lnSpc>
                          <a:spcPct val="115000"/>
                        </a:lnSpc>
                        <a:spcAft>
                          <a:spcPts val="1000"/>
                        </a:spcAft>
                      </a:pPr>
                      <a:r>
                        <a:rPr lang="es-MX" sz="1400">
                          <a:effectLst/>
                        </a:rPr>
                        <a:t>parecido </a:t>
                      </a:r>
                      <a:endParaRPr lang="es-MX" sz="1100">
                        <a:effectLst/>
                        <a:latin typeface="Calibri"/>
                        <a:ea typeface="Calibri"/>
                        <a:cs typeface="Times New Roman"/>
                      </a:endParaRPr>
                    </a:p>
                  </a:txBody>
                  <a:tcPr marL="0" marR="0" marT="0" marB="0"/>
                </a:tc>
                <a:tc>
                  <a:txBody>
                    <a:bodyPr/>
                    <a:lstStyle/>
                    <a:p>
                      <a:pPr algn="ctr">
                        <a:lnSpc>
                          <a:spcPct val="115000"/>
                        </a:lnSpc>
                        <a:spcAft>
                          <a:spcPts val="1000"/>
                        </a:spcAft>
                      </a:pPr>
                      <a:r>
                        <a:rPr lang="es-MX" sz="1400">
                          <a:effectLst/>
                        </a:rPr>
                        <a:t>parecida </a:t>
                      </a:r>
                      <a:endParaRPr lang="es-MX" sz="1100">
                        <a:effectLst/>
                        <a:latin typeface="Calibri"/>
                        <a:ea typeface="Calibri"/>
                        <a:cs typeface="Times New Roman"/>
                      </a:endParaRPr>
                    </a:p>
                  </a:txBody>
                  <a:tcPr marL="0" marR="0" marT="0" marB="0"/>
                </a:tc>
                <a:tc>
                  <a:txBody>
                    <a:bodyPr/>
                    <a:lstStyle/>
                    <a:p>
                      <a:pPr algn="ctr">
                        <a:lnSpc>
                          <a:spcPct val="115000"/>
                        </a:lnSpc>
                        <a:spcAft>
                          <a:spcPts val="1000"/>
                        </a:spcAft>
                      </a:pPr>
                      <a:r>
                        <a:rPr lang="es-MX" sz="1400">
                          <a:effectLst/>
                        </a:rPr>
                        <a:t>indistinto </a:t>
                      </a:r>
                      <a:endParaRPr lang="es-MX" sz="1100">
                        <a:effectLst/>
                        <a:latin typeface="Calibri"/>
                        <a:ea typeface="Calibri"/>
                        <a:cs typeface="Times New Roman"/>
                      </a:endParaRPr>
                    </a:p>
                  </a:txBody>
                  <a:tcPr marL="0" marR="0" marT="0" marB="0"/>
                </a:tc>
                <a:tc>
                  <a:txBody>
                    <a:bodyPr/>
                    <a:lstStyle/>
                    <a:p>
                      <a:pPr algn="ctr">
                        <a:lnSpc>
                          <a:spcPct val="115000"/>
                        </a:lnSpc>
                        <a:spcAft>
                          <a:spcPts val="1000"/>
                        </a:spcAft>
                      </a:pPr>
                      <a:r>
                        <a:rPr lang="es-MX" sz="1400">
                          <a:effectLst/>
                        </a:rPr>
                        <a:t>cuento - cruento </a:t>
                      </a:r>
                      <a:endParaRPr lang="es-MX" sz="1100">
                        <a:effectLst/>
                        <a:latin typeface="Calibri"/>
                        <a:ea typeface="Calibri"/>
                        <a:cs typeface="Times New Roman"/>
                      </a:endParaRPr>
                    </a:p>
                  </a:txBody>
                  <a:tcPr marL="0" marR="0" marT="0" marB="0"/>
                </a:tc>
              </a:tr>
              <a:tr h="647700">
                <a:tc>
                  <a:txBody>
                    <a:bodyPr/>
                    <a:lstStyle/>
                    <a:p>
                      <a:pPr algn="ctr">
                        <a:lnSpc>
                          <a:spcPct val="115000"/>
                        </a:lnSpc>
                        <a:spcAft>
                          <a:spcPts val="1000"/>
                        </a:spcAft>
                      </a:pPr>
                      <a:r>
                        <a:rPr lang="es-MX" sz="1400">
                          <a:effectLst/>
                        </a:rPr>
                        <a:t>Homófonas </a:t>
                      </a:r>
                      <a:endParaRPr lang="es-MX" sz="1100">
                        <a:effectLst/>
                        <a:latin typeface="Calibri"/>
                        <a:ea typeface="Calibri"/>
                        <a:cs typeface="Times New Roman"/>
                      </a:endParaRPr>
                    </a:p>
                  </a:txBody>
                  <a:tcPr marL="0" marR="0" marT="0" marB="0"/>
                </a:tc>
                <a:tc>
                  <a:txBody>
                    <a:bodyPr/>
                    <a:lstStyle/>
                    <a:p>
                      <a:pPr algn="ctr">
                        <a:lnSpc>
                          <a:spcPct val="115000"/>
                        </a:lnSpc>
                        <a:spcAft>
                          <a:spcPts val="1000"/>
                        </a:spcAft>
                      </a:pPr>
                      <a:r>
                        <a:rPr lang="es-MX" sz="1400">
                          <a:effectLst/>
                        </a:rPr>
                        <a:t>igual </a:t>
                      </a:r>
                      <a:endParaRPr lang="es-MX" sz="1100">
                        <a:effectLst/>
                        <a:latin typeface="Calibri"/>
                        <a:ea typeface="Calibri"/>
                        <a:cs typeface="Times New Roman"/>
                      </a:endParaRPr>
                    </a:p>
                  </a:txBody>
                  <a:tcPr marL="0" marR="0" marT="0" marB="0"/>
                </a:tc>
                <a:tc>
                  <a:txBody>
                    <a:bodyPr/>
                    <a:lstStyle/>
                    <a:p>
                      <a:pPr algn="ctr">
                        <a:lnSpc>
                          <a:spcPct val="115000"/>
                        </a:lnSpc>
                        <a:spcAft>
                          <a:spcPts val="1000"/>
                        </a:spcAft>
                      </a:pPr>
                      <a:r>
                        <a:rPr lang="es-MX" sz="1400">
                          <a:effectLst/>
                        </a:rPr>
                        <a:t>parecida </a:t>
                      </a:r>
                      <a:endParaRPr lang="es-MX" sz="1100">
                        <a:effectLst/>
                        <a:latin typeface="Calibri"/>
                        <a:ea typeface="Calibri"/>
                        <a:cs typeface="Times New Roman"/>
                      </a:endParaRPr>
                    </a:p>
                  </a:txBody>
                  <a:tcPr marL="0" marR="0" marT="0" marB="0"/>
                </a:tc>
                <a:tc>
                  <a:txBody>
                    <a:bodyPr/>
                    <a:lstStyle/>
                    <a:p>
                      <a:pPr algn="ctr">
                        <a:lnSpc>
                          <a:spcPct val="115000"/>
                        </a:lnSpc>
                        <a:spcAft>
                          <a:spcPts val="1000"/>
                        </a:spcAft>
                      </a:pPr>
                      <a:r>
                        <a:rPr lang="es-MX" sz="1400">
                          <a:effectLst/>
                        </a:rPr>
                        <a:t>indistinto </a:t>
                      </a:r>
                      <a:endParaRPr lang="es-MX" sz="1100">
                        <a:effectLst/>
                        <a:latin typeface="Calibri"/>
                        <a:ea typeface="Calibri"/>
                        <a:cs typeface="Times New Roman"/>
                      </a:endParaRPr>
                    </a:p>
                  </a:txBody>
                  <a:tcPr marL="0" marR="0" marT="0" marB="0"/>
                </a:tc>
                <a:tc>
                  <a:txBody>
                    <a:bodyPr/>
                    <a:lstStyle/>
                    <a:p>
                      <a:pPr algn="ctr">
                        <a:lnSpc>
                          <a:spcPct val="115000"/>
                        </a:lnSpc>
                        <a:spcAft>
                          <a:spcPts val="1000"/>
                        </a:spcAft>
                      </a:pPr>
                      <a:r>
                        <a:rPr lang="es-MX" sz="1400">
                          <a:effectLst/>
                        </a:rPr>
                        <a:t>acervo - acerbo </a:t>
                      </a:r>
                      <a:endParaRPr lang="es-MX" sz="1100">
                        <a:effectLst/>
                        <a:latin typeface="Calibri"/>
                        <a:ea typeface="Calibri"/>
                        <a:cs typeface="Times New Roman"/>
                      </a:endParaRPr>
                    </a:p>
                  </a:txBody>
                  <a:tcPr marL="0" marR="0" marT="0" marB="0"/>
                </a:tc>
              </a:tr>
              <a:tr h="638810">
                <a:tc>
                  <a:txBody>
                    <a:bodyPr/>
                    <a:lstStyle/>
                    <a:p>
                      <a:pPr algn="ctr">
                        <a:lnSpc>
                          <a:spcPct val="115000"/>
                        </a:lnSpc>
                        <a:spcAft>
                          <a:spcPts val="1000"/>
                        </a:spcAft>
                      </a:pPr>
                      <a:r>
                        <a:rPr lang="es-MX" sz="1400">
                          <a:effectLst/>
                        </a:rPr>
                        <a:t>Homógrafas </a:t>
                      </a:r>
                      <a:endParaRPr lang="es-MX" sz="1100">
                        <a:effectLst/>
                        <a:latin typeface="Calibri"/>
                        <a:ea typeface="Calibri"/>
                        <a:cs typeface="Times New Roman"/>
                      </a:endParaRPr>
                    </a:p>
                  </a:txBody>
                  <a:tcPr marL="0" marR="0" marT="0" marB="0"/>
                </a:tc>
                <a:tc>
                  <a:txBody>
                    <a:bodyPr/>
                    <a:lstStyle/>
                    <a:p>
                      <a:pPr algn="ctr">
                        <a:lnSpc>
                          <a:spcPct val="115000"/>
                        </a:lnSpc>
                        <a:spcAft>
                          <a:spcPts val="1000"/>
                        </a:spcAft>
                      </a:pPr>
                      <a:r>
                        <a:rPr lang="es-MX" sz="1400">
                          <a:effectLst/>
                        </a:rPr>
                        <a:t>igual </a:t>
                      </a:r>
                      <a:endParaRPr lang="es-MX" sz="1100">
                        <a:effectLst/>
                        <a:latin typeface="Calibri"/>
                        <a:ea typeface="Calibri"/>
                        <a:cs typeface="Times New Roman"/>
                      </a:endParaRPr>
                    </a:p>
                  </a:txBody>
                  <a:tcPr marL="0" marR="0" marT="0" marB="0"/>
                </a:tc>
                <a:tc>
                  <a:txBody>
                    <a:bodyPr/>
                    <a:lstStyle/>
                    <a:p>
                      <a:pPr algn="ctr">
                        <a:lnSpc>
                          <a:spcPct val="115000"/>
                        </a:lnSpc>
                        <a:spcAft>
                          <a:spcPts val="1000"/>
                        </a:spcAft>
                      </a:pPr>
                      <a:r>
                        <a:rPr lang="es-MX" sz="1400">
                          <a:effectLst/>
                        </a:rPr>
                        <a:t>igual </a:t>
                      </a:r>
                      <a:endParaRPr lang="es-MX" sz="1100">
                        <a:effectLst/>
                        <a:latin typeface="Calibri"/>
                        <a:ea typeface="Calibri"/>
                        <a:cs typeface="Times New Roman"/>
                      </a:endParaRPr>
                    </a:p>
                  </a:txBody>
                  <a:tcPr marL="0" marR="0" marT="0" marB="0"/>
                </a:tc>
                <a:tc>
                  <a:txBody>
                    <a:bodyPr/>
                    <a:lstStyle/>
                    <a:p>
                      <a:pPr algn="ctr">
                        <a:lnSpc>
                          <a:spcPct val="115000"/>
                        </a:lnSpc>
                        <a:spcAft>
                          <a:spcPts val="1000"/>
                        </a:spcAft>
                      </a:pPr>
                      <a:r>
                        <a:rPr lang="es-MX" sz="1400">
                          <a:effectLst/>
                        </a:rPr>
                        <a:t>indistinto </a:t>
                      </a:r>
                      <a:endParaRPr lang="es-MX" sz="1100">
                        <a:effectLst/>
                        <a:latin typeface="Calibri"/>
                        <a:ea typeface="Calibri"/>
                        <a:cs typeface="Times New Roman"/>
                      </a:endParaRPr>
                    </a:p>
                  </a:txBody>
                  <a:tcPr marL="0" marR="0" marT="0" marB="0"/>
                </a:tc>
                <a:tc>
                  <a:txBody>
                    <a:bodyPr/>
                    <a:lstStyle/>
                    <a:p>
                      <a:pPr algn="ctr">
                        <a:lnSpc>
                          <a:spcPct val="115000"/>
                        </a:lnSpc>
                        <a:spcAft>
                          <a:spcPts val="1000"/>
                        </a:spcAft>
                      </a:pPr>
                      <a:r>
                        <a:rPr lang="es-MX" sz="1400" dirty="0">
                          <a:effectLst/>
                        </a:rPr>
                        <a:t>ama - ama </a:t>
                      </a:r>
                      <a:endParaRPr lang="es-MX" sz="1100" dirty="0">
                        <a:effectLst/>
                        <a:latin typeface="Calibri"/>
                        <a:ea typeface="Calibri"/>
                        <a:cs typeface="Times New Roman"/>
                      </a:endParaRPr>
                    </a:p>
                  </a:txBody>
                  <a:tcPr marL="0" marR="0" marT="0" marB="0"/>
                </a:tc>
              </a:tr>
            </a:tbl>
          </a:graphicData>
        </a:graphic>
      </p:graphicFrame>
    </p:spTree>
    <p:extLst>
      <p:ext uri="{BB962C8B-B14F-4D97-AF65-F5344CB8AC3E}">
        <p14:creationId xmlns:p14="http://schemas.microsoft.com/office/powerpoint/2010/main" val="10367040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0070C0"/>
          </a:solidFill>
        </p:spPr>
        <p:txBody>
          <a:bodyPr/>
          <a:lstStyle/>
          <a:p>
            <a:r>
              <a:rPr lang="es-MX" dirty="0" smtClean="0"/>
              <a:t>COMPRENSION DE LECTURA</a:t>
            </a:r>
            <a:endParaRPr lang="es-MX" dirty="0"/>
          </a:p>
        </p:txBody>
      </p:sp>
      <p:sp>
        <p:nvSpPr>
          <p:cNvPr id="3" name="2 Marcador de contenido"/>
          <p:cNvSpPr>
            <a:spLocks noGrp="1"/>
          </p:cNvSpPr>
          <p:nvPr>
            <p:ph idx="1"/>
          </p:nvPr>
        </p:nvSpPr>
        <p:spPr>
          <a:solidFill>
            <a:srgbClr val="00B0F0"/>
          </a:solidFill>
        </p:spPr>
        <p:txBody>
          <a:bodyPr>
            <a:normAutofit fontScale="85000" lnSpcReduction="10000"/>
          </a:bodyPr>
          <a:lstStyle/>
          <a:p>
            <a:pPr marL="0" indent="0">
              <a:buNone/>
            </a:pPr>
            <a:r>
              <a:rPr lang="es-MX" dirty="0"/>
              <a:t>Es un proceso cognitivo muy complejo que involucra el conocimiento de la lengua, de la cultura y del mundo. </a:t>
            </a:r>
          </a:p>
          <a:p>
            <a:r>
              <a:rPr lang="es-MX" dirty="0"/>
              <a:t>Facultad intelectual que permite al lector entender; interpretar y hacer proyecciones a partir de las ideas que el autor ha plasmado en un texto. </a:t>
            </a:r>
          </a:p>
          <a:p>
            <a:pPr marL="0" indent="0">
              <a:buNone/>
            </a:pPr>
            <a:r>
              <a:rPr lang="es-MX" dirty="0" smtClean="0"/>
              <a:t> </a:t>
            </a:r>
            <a:endParaRPr lang="es-MX" dirty="0"/>
          </a:p>
          <a:p>
            <a:pPr marL="0" indent="0">
              <a:buNone/>
            </a:pPr>
            <a:r>
              <a:rPr lang="es-MX" b="1" dirty="0"/>
              <a:t>TIPOS DE LECTURA: </a:t>
            </a:r>
            <a:endParaRPr lang="es-MX" dirty="0"/>
          </a:p>
          <a:p>
            <a:r>
              <a:rPr lang="es-MX" dirty="0"/>
              <a:t>Según el propósito que persigue: </a:t>
            </a:r>
          </a:p>
          <a:p>
            <a:r>
              <a:rPr lang="es-MX" dirty="0"/>
              <a:t>•  </a:t>
            </a:r>
            <a:r>
              <a:rPr lang="es-MX" b="1" dirty="0"/>
              <a:t>Lectura Recreativa: </a:t>
            </a:r>
            <a:endParaRPr lang="es-MX" dirty="0"/>
          </a:p>
          <a:p>
            <a:r>
              <a:rPr lang="es-MX" dirty="0"/>
              <a:t>Se lleva a cabo en el tiempo libro, para distraerse </a:t>
            </a:r>
            <a:r>
              <a:rPr lang="es-MX" dirty="0" smtClean="0"/>
              <a:t>.</a:t>
            </a:r>
            <a:r>
              <a:rPr lang="es-MX" b="1" dirty="0" smtClean="0"/>
              <a:t> </a:t>
            </a:r>
            <a:endParaRPr lang="es-MX" dirty="0"/>
          </a:p>
          <a:p>
            <a:endParaRPr lang="es-MX" dirty="0"/>
          </a:p>
        </p:txBody>
      </p:sp>
    </p:spTree>
    <p:extLst>
      <p:ext uri="{BB962C8B-B14F-4D97-AF65-F5344CB8AC3E}">
        <p14:creationId xmlns:p14="http://schemas.microsoft.com/office/powerpoint/2010/main" val="9898227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457200" y="764704"/>
            <a:ext cx="8229600" cy="5361459"/>
          </a:xfrm>
          <a:solidFill>
            <a:srgbClr val="00B0F0"/>
          </a:solidFill>
        </p:spPr>
        <p:txBody>
          <a:bodyPr>
            <a:normAutofit fontScale="85000" lnSpcReduction="20000"/>
          </a:bodyPr>
          <a:lstStyle/>
          <a:p>
            <a:r>
              <a:rPr lang="es-MX" dirty="0"/>
              <a:t>•  </a:t>
            </a:r>
            <a:r>
              <a:rPr lang="es-MX" b="1" dirty="0"/>
              <a:t>Lectura Informativa: </a:t>
            </a:r>
            <a:endParaRPr lang="es-MX" dirty="0"/>
          </a:p>
          <a:p>
            <a:r>
              <a:rPr lang="es-MX" dirty="0"/>
              <a:t>Tiene por objeto mantener al lector al día de lo que sucede en el mundo.</a:t>
            </a:r>
          </a:p>
          <a:p>
            <a:r>
              <a:rPr lang="es-MX" dirty="0"/>
              <a:t>Ej. : Periódicos, revistas. </a:t>
            </a:r>
          </a:p>
          <a:p>
            <a:r>
              <a:rPr lang="es-MX" dirty="0"/>
              <a:t>•  </a:t>
            </a:r>
            <a:r>
              <a:rPr lang="es-MX" b="1" dirty="0"/>
              <a:t>Lectura de Revisión: </a:t>
            </a:r>
            <a:endParaRPr lang="es-MX" dirty="0"/>
          </a:p>
          <a:p>
            <a:r>
              <a:rPr lang="es-MX" dirty="0"/>
              <a:t>Tiene por objeto releer para corregir lo escrito o repasar ideas con el fin de dar un examen o realizar una exposición. </a:t>
            </a:r>
          </a:p>
          <a:p>
            <a:r>
              <a:rPr lang="es-MX" dirty="0"/>
              <a:t>•  </a:t>
            </a:r>
            <a:r>
              <a:rPr lang="es-MX" b="1" dirty="0"/>
              <a:t>Lectura de Estudio: </a:t>
            </a:r>
            <a:endParaRPr lang="es-MX" dirty="0"/>
          </a:p>
          <a:p>
            <a:r>
              <a:rPr lang="es-MX" dirty="0"/>
              <a:t>Para dominar un determinado tema que trate de un texto especifico, para comprenderlo e interpretarlo. Se debe proceder de un modo sistemático a fin de que la ubicación de la idea central sea certera y eficiente </a:t>
            </a:r>
          </a:p>
          <a:p>
            <a:endParaRPr lang="es-MX" dirty="0"/>
          </a:p>
        </p:txBody>
      </p:sp>
    </p:spTree>
    <p:extLst>
      <p:ext uri="{BB962C8B-B14F-4D97-AF65-F5344CB8AC3E}">
        <p14:creationId xmlns:p14="http://schemas.microsoft.com/office/powerpoint/2010/main" val="3826539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3"/>
          </a:solidFill>
        </p:spPr>
        <p:txBody>
          <a:bodyPr/>
          <a:lstStyle/>
          <a:p>
            <a:r>
              <a:rPr lang="es-MX" dirty="0" smtClean="0"/>
              <a:t>ETAPAS DE LA LECTURA</a:t>
            </a:r>
            <a:endParaRPr lang="es-MX" dirty="0"/>
          </a:p>
        </p:txBody>
      </p:sp>
      <p:sp>
        <p:nvSpPr>
          <p:cNvPr id="3" name="2 Marcador de contenido"/>
          <p:cNvSpPr>
            <a:spLocks noGrp="1"/>
          </p:cNvSpPr>
          <p:nvPr>
            <p:ph idx="1"/>
          </p:nvPr>
        </p:nvSpPr>
        <p:spPr>
          <a:solidFill>
            <a:srgbClr val="FFFF00"/>
          </a:solidFill>
        </p:spPr>
        <p:txBody>
          <a:bodyPr>
            <a:normAutofit fontScale="62500" lnSpcReduction="20000"/>
          </a:bodyPr>
          <a:lstStyle/>
          <a:p>
            <a:pPr marL="0" indent="0">
              <a:buNone/>
            </a:pPr>
            <a:r>
              <a:rPr lang="es-MX" dirty="0"/>
              <a:t>•  </a:t>
            </a:r>
            <a:r>
              <a:rPr lang="es-MX" b="1" dirty="0"/>
              <a:t>Percepción de los signos gráficos: </a:t>
            </a:r>
            <a:r>
              <a:rPr lang="es-MX" dirty="0"/>
              <a:t>Es la toma de contacto con el texto y el hecho físico a través del cual se reconocen las palabras. </a:t>
            </a:r>
          </a:p>
          <a:p>
            <a:pPr marL="0" indent="0">
              <a:buNone/>
            </a:pPr>
            <a:r>
              <a:rPr lang="es-MX" dirty="0"/>
              <a:t>•  </a:t>
            </a:r>
            <a:r>
              <a:rPr lang="es-MX" b="1" dirty="0"/>
              <a:t>Decodificación: </a:t>
            </a:r>
            <a:r>
              <a:rPr lang="es-MX" dirty="0"/>
              <a:t>Es un proceso complejo que comprende la tarea de traducir los signos gráficos, a sus representaciones fonológicas y luego “asignar el significado que corresponde a cada una de las unidades léxicas en las oraciones del texto” </a:t>
            </a:r>
          </a:p>
          <a:p>
            <a:pPr marL="0" indent="0">
              <a:buNone/>
            </a:pPr>
            <a:r>
              <a:rPr lang="es-MX" dirty="0"/>
              <a:t>•  </a:t>
            </a:r>
            <a:r>
              <a:rPr lang="es-MX" b="1" dirty="0"/>
              <a:t>La comprensión: </a:t>
            </a:r>
            <a:r>
              <a:rPr lang="es-MX" dirty="0"/>
              <a:t>Es el proceso cognoscitivo por medio del cual se reconstruye en la mente del lector la información transmitida por el autor del texto. </a:t>
            </a:r>
          </a:p>
          <a:p>
            <a:pPr marL="0" indent="0">
              <a:buNone/>
            </a:pPr>
            <a:r>
              <a:rPr lang="es-MX" dirty="0"/>
              <a:t>•  </a:t>
            </a:r>
            <a:r>
              <a:rPr lang="es-MX" b="1" dirty="0"/>
              <a:t>La inferencia: </a:t>
            </a:r>
            <a:r>
              <a:rPr lang="es-MX" dirty="0"/>
              <a:t>En todo texto se puede diferenciar dos tipos de información: </a:t>
            </a:r>
          </a:p>
          <a:p>
            <a:pPr marL="0" indent="0">
              <a:buNone/>
            </a:pPr>
            <a:r>
              <a:rPr lang="es-MX" dirty="0"/>
              <a:t>•  Explícita; que se refiere a las ideas que están expresadas literalmente en el texto. De ellas cabe hacer una lectura literal y exacta </a:t>
            </a:r>
          </a:p>
          <a:p>
            <a:pPr marL="0" indent="0">
              <a:buNone/>
            </a:pPr>
            <a:r>
              <a:rPr lang="es-MX" dirty="0"/>
              <a:t>•  Implícita o latente; porque es la que el lector deduce a partir de lo que el texto entrega. A esta operación se llama inferencia y origina la lectura interpretativa. </a:t>
            </a:r>
          </a:p>
          <a:p>
            <a:pPr marL="0" indent="0">
              <a:buNone/>
            </a:pPr>
            <a:r>
              <a:rPr lang="es-MX" b="1" dirty="0"/>
              <a:t>  </a:t>
            </a:r>
            <a:endParaRPr lang="es-MX" dirty="0"/>
          </a:p>
          <a:p>
            <a:endParaRPr lang="es-MX" dirty="0"/>
          </a:p>
        </p:txBody>
      </p:sp>
    </p:spTree>
    <p:extLst>
      <p:ext uri="{BB962C8B-B14F-4D97-AF65-F5344CB8AC3E}">
        <p14:creationId xmlns:p14="http://schemas.microsoft.com/office/powerpoint/2010/main" val="28918353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6">
              <a:lumMod val="75000"/>
            </a:schemeClr>
          </a:solidFill>
        </p:spPr>
        <p:txBody>
          <a:bodyPr/>
          <a:lstStyle/>
          <a:p>
            <a:r>
              <a:rPr lang="es-MX" dirty="0" smtClean="0"/>
              <a:t>TIPOS DE PREGUNTAS</a:t>
            </a:r>
            <a:endParaRPr lang="es-MX" dirty="0"/>
          </a:p>
        </p:txBody>
      </p:sp>
      <p:sp>
        <p:nvSpPr>
          <p:cNvPr id="3" name="2 Marcador de contenido"/>
          <p:cNvSpPr>
            <a:spLocks noGrp="1"/>
          </p:cNvSpPr>
          <p:nvPr>
            <p:ph idx="1"/>
          </p:nvPr>
        </p:nvSpPr>
        <p:spPr>
          <a:solidFill>
            <a:schemeClr val="accent2">
              <a:lumMod val="40000"/>
              <a:lumOff val="60000"/>
            </a:schemeClr>
          </a:solidFill>
        </p:spPr>
        <p:txBody>
          <a:bodyPr>
            <a:normAutofit fontScale="92500" lnSpcReduction="10000"/>
          </a:bodyPr>
          <a:lstStyle/>
          <a:p>
            <a:r>
              <a:rPr lang="es-MX" dirty="0"/>
              <a:t>•  </a:t>
            </a:r>
            <a:r>
              <a:rPr lang="es-MX" b="1" dirty="0"/>
              <a:t>Traducción: </a:t>
            </a:r>
            <a:r>
              <a:rPr lang="es-MX" dirty="0"/>
              <a:t>Cuando se nos pide reconocer una información equivalente al expresando en el texto </a:t>
            </a:r>
          </a:p>
          <a:p>
            <a:r>
              <a:rPr lang="es-MX" dirty="0"/>
              <a:t>•  </a:t>
            </a:r>
            <a:r>
              <a:rPr lang="es-MX" b="1" dirty="0"/>
              <a:t>Interpretación: </a:t>
            </a:r>
            <a:r>
              <a:rPr lang="es-MX" dirty="0" smtClean="0"/>
              <a:t>Cuando </a:t>
            </a:r>
            <a:r>
              <a:rPr lang="es-MX" dirty="0"/>
              <a:t>se nos pide discriminar la idea de mayor jerarquía, la comprensión integral del texto o una idea que se desprende del mismo. </a:t>
            </a:r>
          </a:p>
          <a:p>
            <a:r>
              <a:rPr lang="es-MX" dirty="0"/>
              <a:t>•  </a:t>
            </a:r>
            <a:r>
              <a:rPr lang="es-MX" b="1" dirty="0"/>
              <a:t>Extrapolación: </a:t>
            </a:r>
            <a:r>
              <a:rPr lang="es-MX" dirty="0" smtClean="0"/>
              <a:t>Cuando </a:t>
            </a:r>
            <a:r>
              <a:rPr lang="es-MX" dirty="0"/>
              <a:t>se nos pide hacer proyecciones considerando los datos del texto y respetando la lógica del autor. </a:t>
            </a:r>
          </a:p>
          <a:p>
            <a:endParaRPr lang="es-MX" dirty="0"/>
          </a:p>
          <a:p>
            <a:endParaRPr lang="es-MX" dirty="0"/>
          </a:p>
        </p:txBody>
      </p:sp>
    </p:spTree>
    <p:extLst>
      <p:ext uri="{BB962C8B-B14F-4D97-AF65-F5344CB8AC3E}">
        <p14:creationId xmlns:p14="http://schemas.microsoft.com/office/powerpoint/2010/main" val="5455722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C000"/>
          </a:solidFill>
        </p:spPr>
        <p:txBody>
          <a:bodyPr/>
          <a:lstStyle/>
          <a:p>
            <a:r>
              <a:rPr lang="es-MX" dirty="0" smtClean="0"/>
              <a:t>EL TEXTO</a:t>
            </a:r>
            <a:endParaRPr lang="es-MX" dirty="0"/>
          </a:p>
        </p:txBody>
      </p:sp>
      <p:sp>
        <p:nvSpPr>
          <p:cNvPr id="3" name="2 Marcador de contenido"/>
          <p:cNvSpPr>
            <a:spLocks noGrp="1"/>
          </p:cNvSpPr>
          <p:nvPr>
            <p:ph idx="1"/>
          </p:nvPr>
        </p:nvSpPr>
        <p:spPr>
          <a:solidFill>
            <a:srgbClr val="00B0F0"/>
          </a:solidFill>
        </p:spPr>
        <p:txBody>
          <a:bodyPr>
            <a:normAutofit fontScale="55000" lnSpcReduction="20000"/>
          </a:bodyPr>
          <a:lstStyle/>
          <a:p>
            <a:pPr marL="0" indent="0">
              <a:buNone/>
            </a:pPr>
            <a:r>
              <a:rPr lang="es-MX" dirty="0"/>
              <a:t>El texto es la unidad de contenido y de forma, de extensión variable, constituida </a:t>
            </a:r>
          </a:p>
          <a:p>
            <a:r>
              <a:rPr lang="es-MX" dirty="0"/>
              <a:t>Por una o más frases u oraciones. </a:t>
            </a:r>
          </a:p>
          <a:p>
            <a:r>
              <a:rPr lang="es-MX" dirty="0"/>
              <a:t> </a:t>
            </a:r>
          </a:p>
          <a:p>
            <a:pPr marL="0" indent="0">
              <a:buNone/>
            </a:pPr>
            <a:r>
              <a:rPr lang="es-MX" b="1" dirty="0"/>
              <a:t>CARACTERÍSTICAS DEL TEXTO </a:t>
            </a:r>
            <a:endParaRPr lang="es-MX" dirty="0"/>
          </a:p>
          <a:p>
            <a:pPr lvl="0"/>
            <a:r>
              <a:rPr lang="es-MX" dirty="0"/>
              <a:t>a) Unidad </a:t>
            </a:r>
          </a:p>
          <a:p>
            <a:pPr lvl="0"/>
            <a:r>
              <a:rPr lang="es-MX" dirty="0"/>
              <a:t>b) Autonomía </a:t>
            </a:r>
          </a:p>
          <a:p>
            <a:pPr lvl="0"/>
            <a:r>
              <a:rPr lang="es-MX" dirty="0"/>
              <a:t>c) Estructura nuclear </a:t>
            </a:r>
          </a:p>
          <a:p>
            <a:pPr marL="0" indent="0">
              <a:buNone/>
            </a:pPr>
            <a:r>
              <a:rPr lang="es-MX" b="1" dirty="0"/>
              <a:t>a) Unidad : </a:t>
            </a:r>
            <a:r>
              <a:rPr lang="es-MX" dirty="0"/>
              <a:t>Característica referida al hecho de que cada texto se refiere a una idea principal o asunto esencial, considerada como idea principal. </a:t>
            </a:r>
          </a:p>
          <a:p>
            <a:r>
              <a:rPr lang="es-MX" dirty="0"/>
              <a:t>Ej.: </a:t>
            </a:r>
          </a:p>
          <a:p>
            <a:r>
              <a:rPr lang="es-MX" dirty="0"/>
              <a:t>“El comportamiento organizacional se encuentra en plena etapa de crecimiento, prueba de ello es que en lo últimos años han surgido varios cambios en este ámbito. Las organizaciones se preocupan cada vez más por aspectos como la discriminación, desarrollo de nuevas técnicas de selección. evaluación y motivación de personal, entre otros”. </a:t>
            </a:r>
          </a:p>
          <a:p>
            <a:r>
              <a:rPr lang="es-MX" dirty="0"/>
              <a:t>La idea principal del texto que antecede es el comportamiento organizacional. </a:t>
            </a:r>
          </a:p>
          <a:p>
            <a:endParaRPr lang="es-MX" dirty="0"/>
          </a:p>
        </p:txBody>
      </p:sp>
    </p:spTree>
    <p:extLst>
      <p:ext uri="{BB962C8B-B14F-4D97-AF65-F5344CB8AC3E}">
        <p14:creationId xmlns:p14="http://schemas.microsoft.com/office/powerpoint/2010/main" val="2743592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457200" y="692696"/>
            <a:ext cx="8229600" cy="5433467"/>
          </a:xfrm>
          <a:solidFill>
            <a:srgbClr val="00B0F0"/>
          </a:solidFill>
        </p:spPr>
        <p:txBody>
          <a:bodyPr>
            <a:normAutofit fontScale="62500" lnSpcReduction="20000"/>
          </a:bodyPr>
          <a:lstStyle/>
          <a:p>
            <a:pPr marL="0" indent="0">
              <a:buNone/>
            </a:pPr>
            <a:r>
              <a:rPr lang="es-MX" b="1" dirty="0"/>
              <a:t>  </a:t>
            </a:r>
            <a:endParaRPr lang="es-MX" dirty="0"/>
          </a:p>
          <a:p>
            <a:pPr marL="0" indent="0">
              <a:buNone/>
            </a:pPr>
            <a:r>
              <a:rPr lang="es-MX" b="1" dirty="0"/>
              <a:t>B) Autonomía: </a:t>
            </a:r>
            <a:r>
              <a:rPr lang="es-MX" dirty="0"/>
              <a:t>Es el sinónimo de independencia. Pero conviene tener en cuenta que “cada oración y cada frase aporta algún sentido. Es un eslabón en la cadena textual, con la autonomía relativa del eslabón y la dependencia final. La autonomía es la que permite extraer un párrafo de una cadena de párrafos y citarlos y analizarlos en otro contexto”. </a:t>
            </a:r>
          </a:p>
          <a:p>
            <a:pPr marL="0" indent="0">
              <a:buNone/>
            </a:pPr>
            <a:r>
              <a:rPr lang="es-MX" dirty="0"/>
              <a:t>Ej. : </a:t>
            </a:r>
          </a:p>
          <a:p>
            <a:r>
              <a:rPr lang="es-MX" dirty="0"/>
              <a:t>"Preceptos sobre el arte del cuento" de Julio Ramón Ribeyro y que forman parte de una especie de decálogo creado por este notable cuentista peruano contemporáneo. Cada precepto es autónomo, pues desarrolla una idea que puede ser ampliada y enriquecida, pero, al mismo tiempo, existe una trabazón entre todos y cada uno de los preceptos de este magnífico decálogo: </a:t>
            </a:r>
          </a:p>
          <a:p>
            <a:r>
              <a:rPr lang="es-MX" dirty="0"/>
              <a:t>1. - El cuento debe contar una historia. No hay cuento sin historia. El cuento se ha hecho para que el lector a su vez pueda contar/o. </a:t>
            </a:r>
          </a:p>
          <a:p>
            <a:r>
              <a:rPr lang="es-MX" dirty="0"/>
              <a:t>2. - La historia del cuento puede ser real o inventada. Si es real debe parecer inventada y si es inventada debe parecer real. </a:t>
            </a:r>
          </a:p>
          <a:p>
            <a:r>
              <a:rPr lang="es-MX" dirty="0"/>
              <a:t>Los dos concisos preceptos de Ribeyro, redactados en dos breves párrafos de oraciones igualmente </a:t>
            </a:r>
            <a:r>
              <a:rPr lang="es-MX" dirty="0" err="1"/>
              <a:t>bréves</a:t>
            </a:r>
            <a:r>
              <a:rPr lang="es-MX" dirty="0"/>
              <a:t>, son elocuentes ejemplos de unidad, de autonomía y de claridad en la expresión. </a:t>
            </a:r>
          </a:p>
          <a:p>
            <a:endParaRPr lang="es-MX" dirty="0"/>
          </a:p>
        </p:txBody>
      </p:sp>
    </p:spTree>
    <p:extLst>
      <p:ext uri="{BB962C8B-B14F-4D97-AF65-F5344CB8AC3E}">
        <p14:creationId xmlns:p14="http://schemas.microsoft.com/office/powerpoint/2010/main" val="29793684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202034"/>
          </a:xfrm>
        </p:spPr>
        <p:txBody>
          <a:bodyPr>
            <a:normAutofit fontScale="90000"/>
          </a:bodyPr>
          <a:lstStyle/>
          <a:p>
            <a:endParaRPr lang="es-MX" dirty="0"/>
          </a:p>
        </p:txBody>
      </p:sp>
      <p:sp>
        <p:nvSpPr>
          <p:cNvPr id="3" name="2 Marcador de contenido"/>
          <p:cNvSpPr>
            <a:spLocks noGrp="1"/>
          </p:cNvSpPr>
          <p:nvPr>
            <p:ph idx="1"/>
          </p:nvPr>
        </p:nvSpPr>
        <p:spPr>
          <a:solidFill>
            <a:srgbClr val="00B0F0"/>
          </a:solidFill>
        </p:spPr>
        <p:txBody>
          <a:bodyPr/>
          <a:lstStyle/>
          <a:p>
            <a:pPr marL="0" indent="0">
              <a:buNone/>
            </a:pPr>
            <a:r>
              <a:rPr lang="es-MX" b="1" dirty="0"/>
              <a:t>C) Estructura nuclear: </a:t>
            </a:r>
            <a:r>
              <a:rPr lang="es-MX" dirty="0"/>
              <a:t>Un texto "tiene un núcleo central y elementos que se subordinan a él. Ese núcleo central es la idea básica y estará al comienzo, al medio o al final, y hasta puede no estar dicho (por ejemplo, cuando se trabaja con una idea principal implícita). En este último caso, debe poder suplirse o reconocerse". </a:t>
            </a:r>
          </a:p>
          <a:p>
            <a:endParaRPr lang="es-MX" dirty="0"/>
          </a:p>
        </p:txBody>
      </p:sp>
    </p:spTree>
    <p:extLst>
      <p:ext uri="{BB962C8B-B14F-4D97-AF65-F5344CB8AC3E}">
        <p14:creationId xmlns:p14="http://schemas.microsoft.com/office/powerpoint/2010/main" val="4925970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6">
              <a:lumMod val="60000"/>
              <a:lumOff val="40000"/>
            </a:schemeClr>
          </a:solidFill>
        </p:spPr>
        <p:txBody>
          <a:bodyPr/>
          <a:lstStyle/>
          <a:p>
            <a:r>
              <a:rPr lang="es-MX" dirty="0" smtClean="0"/>
              <a:t>ESTRUCTURA INTERNA DEL TEXTO</a:t>
            </a:r>
            <a:endParaRPr lang="es-MX" dirty="0"/>
          </a:p>
        </p:txBody>
      </p:sp>
      <p:sp>
        <p:nvSpPr>
          <p:cNvPr id="3" name="2 Marcador de contenido"/>
          <p:cNvSpPr>
            <a:spLocks noGrp="1"/>
          </p:cNvSpPr>
          <p:nvPr>
            <p:ph idx="1"/>
          </p:nvPr>
        </p:nvSpPr>
        <p:spPr>
          <a:solidFill>
            <a:schemeClr val="accent5">
              <a:lumMod val="20000"/>
              <a:lumOff val="80000"/>
            </a:schemeClr>
          </a:solidFill>
        </p:spPr>
        <p:txBody>
          <a:bodyPr>
            <a:normAutofit fontScale="62500" lnSpcReduction="20000"/>
          </a:bodyPr>
          <a:lstStyle/>
          <a:p>
            <a:pPr marL="0" indent="0">
              <a:buNone/>
            </a:pPr>
            <a:r>
              <a:rPr lang="es-MX" dirty="0"/>
              <a:t>A) </a:t>
            </a:r>
            <a:r>
              <a:rPr lang="es-MX" b="1" dirty="0"/>
              <a:t>Idea principal: </a:t>
            </a:r>
            <a:r>
              <a:rPr lang="es-MX" dirty="0"/>
              <a:t>Proposición central que el autor desarrolla en el texto. Generalmente se presenta de modo explícito pero puede presentarse de manera implícita. </a:t>
            </a:r>
          </a:p>
          <a:p>
            <a:r>
              <a:rPr lang="es-MX" dirty="0"/>
              <a:t>Contiene lo más importante, en síntesis del texto. Se puede sintetizar en una oración (afirma o niega) sintética </a:t>
            </a:r>
          </a:p>
          <a:p>
            <a:pPr marL="0" indent="0">
              <a:buNone/>
            </a:pPr>
            <a:r>
              <a:rPr lang="es-MX" dirty="0"/>
              <a:t>Ej.: El objeto de estudio de la Psicología </a:t>
            </a:r>
          </a:p>
          <a:p>
            <a:pPr marL="0" indent="0">
              <a:buNone/>
            </a:pPr>
            <a:r>
              <a:rPr lang="es-MX" b="1" dirty="0"/>
              <a:t>B) Conceptos afines a idea principal: </a:t>
            </a:r>
            <a:endParaRPr lang="es-MX" dirty="0"/>
          </a:p>
          <a:p>
            <a:r>
              <a:rPr lang="es-MX" b="1" dirty="0"/>
              <a:t>a) Tema: </a:t>
            </a:r>
            <a:r>
              <a:rPr lang="es-MX" dirty="0"/>
              <a:t>Aspecto general del texto. Se puede expresar en dos o tres palabras </a:t>
            </a:r>
          </a:p>
          <a:p>
            <a:r>
              <a:rPr lang="es-MX" dirty="0"/>
              <a:t>Idea global o asunto hallado en todo el texto que expresa todo: la idea central y secundaria. Generalmente es una frase sin sentido completo ( sin verbo) que expone sin afirmar o negar. </a:t>
            </a:r>
          </a:p>
          <a:p>
            <a:pPr marL="0" indent="0">
              <a:buNone/>
            </a:pPr>
            <a:r>
              <a:rPr lang="es-MX" dirty="0"/>
              <a:t>Ej.: La definición de la Psicología </a:t>
            </a:r>
          </a:p>
          <a:p>
            <a:r>
              <a:rPr lang="es-MX" b="1" dirty="0"/>
              <a:t>b) Título: </a:t>
            </a:r>
            <a:r>
              <a:rPr lang="es-MX" dirty="0"/>
              <a:t>Frase que sintetiza el contenido del texto. Es el nombre que refleja el mensaje vertido; puede constituir una idea principal </a:t>
            </a:r>
          </a:p>
          <a:p>
            <a:pPr marL="0" indent="0">
              <a:buNone/>
            </a:pPr>
            <a:r>
              <a:rPr lang="es-MX" dirty="0"/>
              <a:t>Ej.: Psicología </a:t>
            </a:r>
          </a:p>
          <a:p>
            <a:endParaRPr lang="es-MX" dirty="0"/>
          </a:p>
        </p:txBody>
      </p:sp>
    </p:spTree>
    <p:extLst>
      <p:ext uri="{BB962C8B-B14F-4D97-AF65-F5344CB8AC3E}">
        <p14:creationId xmlns:p14="http://schemas.microsoft.com/office/powerpoint/2010/main" val="18737568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457200" y="908720"/>
            <a:ext cx="8229600" cy="5217443"/>
          </a:xfrm>
          <a:solidFill>
            <a:schemeClr val="accent5">
              <a:lumMod val="20000"/>
              <a:lumOff val="80000"/>
            </a:schemeClr>
          </a:solidFill>
        </p:spPr>
        <p:txBody>
          <a:bodyPr>
            <a:normAutofit fontScale="85000" lnSpcReduction="10000"/>
          </a:bodyPr>
          <a:lstStyle/>
          <a:p>
            <a:r>
              <a:rPr lang="es-MX" b="1" dirty="0"/>
              <a:t>C) Ideas secundarias: </a:t>
            </a:r>
            <a:endParaRPr lang="es-MX" dirty="0"/>
          </a:p>
          <a:p>
            <a:r>
              <a:rPr lang="es-MX" dirty="0"/>
              <a:t>Tienen la función de hacer más entendible a la idea principal. Estas ideas se pueden presentar en forma de ejemplificaciones, comparaciones, argumentaciones, reiteraciones, etc. </a:t>
            </a:r>
          </a:p>
          <a:p>
            <a:r>
              <a:rPr lang="es-MX" dirty="0"/>
              <a:t>Son las ideas que guardan relación con la idea principal, dependen de ella; guardan relación entre si de un modo organizado </a:t>
            </a:r>
          </a:p>
          <a:p>
            <a:r>
              <a:rPr lang="es-MX" dirty="0"/>
              <a:t>Ej.: - La conducta es lo único observable y medible </a:t>
            </a:r>
          </a:p>
          <a:p>
            <a:r>
              <a:rPr lang="es-MX" dirty="0"/>
              <a:t>- Nadie puede leer o saber de la mente </a:t>
            </a:r>
          </a:p>
          <a:p>
            <a:r>
              <a:rPr lang="es-MX" dirty="0"/>
              <a:t>- Toda ciencia se basa en objetos observables y medibles. </a:t>
            </a:r>
          </a:p>
          <a:p>
            <a:endParaRPr lang="es-MX" dirty="0"/>
          </a:p>
        </p:txBody>
      </p:sp>
    </p:spTree>
    <p:extLst>
      <p:ext uri="{BB962C8B-B14F-4D97-AF65-F5344CB8AC3E}">
        <p14:creationId xmlns:p14="http://schemas.microsoft.com/office/powerpoint/2010/main" val="41890550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6"/>
          </a:solidFill>
        </p:spPr>
        <p:txBody>
          <a:bodyPr>
            <a:normAutofit/>
          </a:bodyPr>
          <a:lstStyle/>
          <a:p>
            <a:r>
              <a:rPr lang="es-MX" dirty="0" smtClean="0"/>
              <a:t>LOS REFERENTES TEXTUALES</a:t>
            </a:r>
            <a:endParaRPr lang="es-MX" dirty="0"/>
          </a:p>
        </p:txBody>
      </p:sp>
      <p:sp>
        <p:nvSpPr>
          <p:cNvPr id="3" name="2 Marcador de contenido"/>
          <p:cNvSpPr>
            <a:spLocks noGrp="1"/>
          </p:cNvSpPr>
          <p:nvPr>
            <p:ph idx="1"/>
          </p:nvPr>
        </p:nvSpPr>
        <p:spPr>
          <a:solidFill>
            <a:srgbClr val="FFFF00"/>
          </a:solidFill>
        </p:spPr>
        <p:txBody>
          <a:bodyPr/>
          <a:lstStyle/>
          <a:p>
            <a:r>
              <a:rPr lang="es-MX" dirty="0" smtClean="0"/>
              <a:t>Son </a:t>
            </a:r>
            <a:r>
              <a:rPr lang="es-MX" dirty="0"/>
              <a:t>las palabras o frases que dentro de un texto aluden a otras palabras o frases, en otras oraciones o en la mima oración. Hay tres tipos: anáfora, </a:t>
            </a:r>
            <a:r>
              <a:rPr lang="es-MX" dirty="0" err="1"/>
              <a:t>catáfora</a:t>
            </a:r>
            <a:r>
              <a:rPr lang="es-MX" dirty="0"/>
              <a:t> y elipsis: </a:t>
            </a:r>
          </a:p>
          <a:p>
            <a:endParaRPr lang="es-MX" dirty="0"/>
          </a:p>
        </p:txBody>
      </p:sp>
    </p:spTree>
    <p:extLst>
      <p:ext uri="{BB962C8B-B14F-4D97-AF65-F5344CB8AC3E}">
        <p14:creationId xmlns:p14="http://schemas.microsoft.com/office/powerpoint/2010/main" val="3722810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u="sng" dirty="0" smtClean="0">
                <a:solidFill>
                  <a:srgbClr val="0070C0"/>
                </a:solidFill>
              </a:rPr>
              <a:t>SINONIMOS</a:t>
            </a:r>
            <a:endParaRPr lang="es-MX" u="sng" dirty="0">
              <a:solidFill>
                <a:srgbClr val="0070C0"/>
              </a:solidFill>
            </a:endParaRPr>
          </a:p>
        </p:txBody>
      </p:sp>
      <p:sp>
        <p:nvSpPr>
          <p:cNvPr id="3" name="2 Marcador de contenido"/>
          <p:cNvSpPr>
            <a:spLocks noGrp="1"/>
          </p:cNvSpPr>
          <p:nvPr>
            <p:ph idx="1"/>
          </p:nvPr>
        </p:nvSpPr>
        <p:spPr>
          <a:solidFill>
            <a:schemeClr val="accent2">
              <a:lumMod val="60000"/>
              <a:lumOff val="40000"/>
            </a:schemeClr>
          </a:solidFill>
        </p:spPr>
        <p:txBody>
          <a:bodyPr/>
          <a:lstStyle/>
          <a:p>
            <a:endParaRPr lang="es-MX" dirty="0" smtClean="0"/>
          </a:p>
          <a:p>
            <a:r>
              <a:rPr lang="es-MX" dirty="0" smtClean="0"/>
              <a:t>“Conformidad </a:t>
            </a:r>
            <a:r>
              <a:rPr lang="es-MX" dirty="0"/>
              <a:t>de nombres”; lo que se interpreta como equivalencia o afinidad de significados. Son aquellos vocablos que tienen diferente pronunciación, diferente escritura y similar significado. </a:t>
            </a:r>
          </a:p>
          <a:p>
            <a:endParaRPr lang="es-MX" dirty="0"/>
          </a:p>
        </p:txBody>
      </p:sp>
    </p:spTree>
    <p:extLst>
      <p:ext uri="{BB962C8B-B14F-4D97-AF65-F5344CB8AC3E}">
        <p14:creationId xmlns:p14="http://schemas.microsoft.com/office/powerpoint/2010/main" val="38481985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457200" y="692696"/>
            <a:ext cx="8229600" cy="5433467"/>
          </a:xfrm>
          <a:solidFill>
            <a:srgbClr val="FFC000"/>
          </a:solidFill>
        </p:spPr>
        <p:txBody>
          <a:bodyPr>
            <a:normAutofit fontScale="62500" lnSpcReduction="20000"/>
          </a:bodyPr>
          <a:lstStyle/>
          <a:p>
            <a:r>
              <a:rPr lang="es-MX" b="1" dirty="0"/>
              <a:t>Anáfora.- </a:t>
            </a:r>
            <a:r>
              <a:rPr lang="es-MX" dirty="0"/>
              <a:t>Este tipo de referencia se da cuando ciertas palabras (pronombres0, adverbios) asumen el significado de otras ya presentes en el texto. </a:t>
            </a:r>
          </a:p>
          <a:p>
            <a:r>
              <a:rPr lang="es-MX" dirty="0"/>
              <a:t>Ej.: </a:t>
            </a:r>
          </a:p>
          <a:p>
            <a:r>
              <a:rPr lang="es-MX" dirty="0"/>
              <a:t>Vallejo </a:t>
            </a:r>
            <a:r>
              <a:rPr lang="es-MX" dirty="0" err="1"/>
              <a:t>viaió</a:t>
            </a:r>
            <a:r>
              <a:rPr lang="es-MX" dirty="0"/>
              <a:t> a París resuelto a probar fortuna. </a:t>
            </a:r>
            <a:r>
              <a:rPr lang="es-MX" b="1" dirty="0"/>
              <a:t>El poeta </a:t>
            </a:r>
            <a:r>
              <a:rPr lang="es-MX" dirty="0"/>
              <a:t>no sospechó lo que podía ocurrir. Allí encontraría la muerte. ' </a:t>
            </a:r>
          </a:p>
          <a:p>
            <a:r>
              <a:rPr lang="es-MX" dirty="0"/>
              <a:t> </a:t>
            </a:r>
          </a:p>
          <a:p>
            <a:r>
              <a:rPr lang="es-MX" b="1" dirty="0" err="1"/>
              <a:t>Catáfora</a:t>
            </a:r>
            <a:r>
              <a:rPr lang="es-MX" b="1" dirty="0"/>
              <a:t>.- </a:t>
            </a:r>
            <a:r>
              <a:rPr lang="es-MX" dirty="0"/>
              <a:t>Este tipo de referencia aparece cuando usamos algunas palabras para anticipar algo que va aparecer luego en el texto. . </a:t>
            </a:r>
          </a:p>
          <a:p>
            <a:r>
              <a:rPr lang="es-MX" dirty="0"/>
              <a:t>Ej.: </a:t>
            </a:r>
          </a:p>
          <a:p>
            <a:r>
              <a:rPr lang="es-MX" dirty="0"/>
              <a:t>Hay que prevenir las siguientes enfermedades contagiosas: sarampión. difteria, tifoidea </a:t>
            </a:r>
          </a:p>
          <a:p>
            <a:r>
              <a:rPr lang="es-MX" dirty="0"/>
              <a:t>. </a:t>
            </a:r>
          </a:p>
          <a:p>
            <a:r>
              <a:rPr lang="es-MX" b="1" dirty="0"/>
              <a:t>Elipsis.- </a:t>
            </a:r>
            <a:r>
              <a:rPr lang="es-MX" dirty="0"/>
              <a:t>Aparece cuando se elimina una palabra o conjunto de palabras porque están </a:t>
            </a:r>
            <a:r>
              <a:rPr lang="es-MX" dirty="0" err="1"/>
              <a:t>sobreentendidas</a:t>
            </a:r>
            <a:r>
              <a:rPr lang="es-MX" dirty="0"/>
              <a:t> </a:t>
            </a:r>
          </a:p>
          <a:p>
            <a:r>
              <a:rPr lang="es-MX" dirty="0"/>
              <a:t>Ej.: </a:t>
            </a:r>
          </a:p>
          <a:p>
            <a:r>
              <a:rPr lang="es-MX" dirty="0"/>
              <a:t>Carlos terminó de leer el libro. (...) se quedó pensativo un rato y luego (...) se durmió. </a:t>
            </a:r>
          </a:p>
          <a:p>
            <a:endParaRPr lang="es-MX" dirty="0"/>
          </a:p>
        </p:txBody>
      </p:sp>
    </p:spTree>
    <p:extLst>
      <p:ext uri="{BB962C8B-B14F-4D97-AF65-F5344CB8AC3E}">
        <p14:creationId xmlns:p14="http://schemas.microsoft.com/office/powerpoint/2010/main" val="27675541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6">
              <a:lumMod val="75000"/>
            </a:schemeClr>
          </a:solidFill>
        </p:spPr>
        <p:txBody>
          <a:bodyPr/>
          <a:lstStyle/>
          <a:p>
            <a:r>
              <a:rPr lang="es-MX" dirty="0" smtClean="0"/>
              <a:t>TIPOS DE TEXTOS</a:t>
            </a:r>
            <a:endParaRPr lang="es-MX" dirty="0"/>
          </a:p>
        </p:txBody>
      </p:sp>
      <p:sp>
        <p:nvSpPr>
          <p:cNvPr id="3" name="2 Marcador de contenido"/>
          <p:cNvSpPr>
            <a:spLocks noGrp="1"/>
          </p:cNvSpPr>
          <p:nvPr>
            <p:ph idx="1"/>
          </p:nvPr>
        </p:nvSpPr>
        <p:spPr>
          <a:solidFill>
            <a:srgbClr val="7030A0"/>
          </a:solidFill>
        </p:spPr>
        <p:txBody>
          <a:bodyPr>
            <a:normAutofit fontScale="47500" lnSpcReduction="20000"/>
          </a:bodyPr>
          <a:lstStyle/>
          <a:p>
            <a:pPr marL="0" indent="0">
              <a:buNone/>
            </a:pPr>
            <a:r>
              <a:rPr lang="es-MX" dirty="0"/>
              <a:t>Para la comprensión de lectura es esencial exponer las clases de textos según Loayza: </a:t>
            </a:r>
          </a:p>
          <a:p>
            <a:pPr marL="0" indent="0">
              <a:buNone/>
            </a:pPr>
            <a:r>
              <a:rPr lang="es-MX" b="1" dirty="0"/>
              <a:t>1. POR SU ESTRUCTURA</a:t>
            </a:r>
            <a:r>
              <a:rPr lang="es-MX" dirty="0"/>
              <a:t>: </a:t>
            </a:r>
          </a:p>
          <a:p>
            <a:pPr lvl="0"/>
            <a:r>
              <a:rPr lang="es-MX" dirty="0"/>
              <a:t>a)Texto </a:t>
            </a:r>
            <a:r>
              <a:rPr lang="es-MX" dirty="0" err="1"/>
              <a:t>analizante</a:t>
            </a:r>
            <a:r>
              <a:rPr lang="es-MX" dirty="0"/>
              <a:t> </a:t>
            </a:r>
          </a:p>
          <a:p>
            <a:pPr lvl="0"/>
            <a:r>
              <a:rPr lang="es-MX" dirty="0"/>
              <a:t>b) Texto </a:t>
            </a:r>
            <a:r>
              <a:rPr lang="es-MX" dirty="0" err="1"/>
              <a:t>sintetizante</a:t>
            </a:r>
            <a:r>
              <a:rPr lang="es-MX" dirty="0"/>
              <a:t> </a:t>
            </a:r>
          </a:p>
          <a:p>
            <a:pPr lvl="0"/>
            <a:r>
              <a:rPr lang="es-MX" dirty="0"/>
              <a:t>c) Texto paralelo </a:t>
            </a:r>
          </a:p>
          <a:p>
            <a:pPr lvl="0"/>
            <a:r>
              <a:rPr lang="es-MX" dirty="0"/>
              <a:t>d) Textos por contraste </a:t>
            </a:r>
          </a:p>
          <a:p>
            <a:pPr lvl="0"/>
            <a:r>
              <a:rPr lang="es-MX" dirty="0"/>
              <a:t>e) Texto encuadrado </a:t>
            </a:r>
          </a:p>
          <a:p>
            <a:pPr marL="0" indent="0">
              <a:buNone/>
            </a:pPr>
            <a:r>
              <a:rPr lang="es-MX" b="1" dirty="0"/>
              <a:t>2. POR SU FORMA </a:t>
            </a:r>
          </a:p>
          <a:p>
            <a:pPr lvl="0"/>
            <a:r>
              <a:rPr lang="es-MX" dirty="0"/>
              <a:t>a) Descriptivo </a:t>
            </a:r>
          </a:p>
          <a:p>
            <a:pPr lvl="0"/>
            <a:r>
              <a:rPr lang="es-MX" dirty="0"/>
              <a:t>b) Explicativo </a:t>
            </a:r>
          </a:p>
          <a:p>
            <a:pPr lvl="0"/>
            <a:r>
              <a:rPr lang="es-MX" dirty="0"/>
              <a:t>c) Narrativo </a:t>
            </a:r>
          </a:p>
          <a:p>
            <a:pPr lvl="0"/>
            <a:r>
              <a:rPr lang="es-MX" dirty="0"/>
              <a:t>d) Expositivo </a:t>
            </a:r>
          </a:p>
          <a:p>
            <a:pPr lvl="0"/>
            <a:r>
              <a:rPr lang="es-MX" dirty="0"/>
              <a:t>e) Dialogal </a:t>
            </a:r>
          </a:p>
          <a:p>
            <a:pPr marL="0" indent="0">
              <a:buNone/>
            </a:pPr>
            <a:r>
              <a:rPr lang="es-MX" b="1" dirty="0"/>
              <a:t>3. POR SU CONTENIDO </a:t>
            </a:r>
          </a:p>
          <a:p>
            <a:pPr lvl="0"/>
            <a:r>
              <a:rPr lang="es-MX" dirty="0"/>
              <a:t>a) Científico </a:t>
            </a:r>
          </a:p>
          <a:p>
            <a:pPr lvl="0"/>
            <a:r>
              <a:rPr lang="es-MX" dirty="0"/>
              <a:t>b) Informativo </a:t>
            </a:r>
          </a:p>
          <a:p>
            <a:pPr lvl="0"/>
            <a:r>
              <a:rPr lang="es-MX" dirty="0"/>
              <a:t>c)  Filosófico </a:t>
            </a:r>
          </a:p>
          <a:p>
            <a:pPr lvl="0"/>
            <a:r>
              <a:rPr lang="es-MX" dirty="0"/>
              <a:t>d)  Humanístico </a:t>
            </a:r>
          </a:p>
          <a:p>
            <a:pPr lvl="0"/>
            <a:r>
              <a:rPr lang="es-MX" dirty="0"/>
              <a:t>e)  Critica Literaria </a:t>
            </a:r>
          </a:p>
          <a:p>
            <a:endParaRPr lang="es-MX" dirty="0"/>
          </a:p>
        </p:txBody>
      </p:sp>
    </p:spTree>
    <p:extLst>
      <p:ext uri="{BB962C8B-B14F-4D97-AF65-F5344CB8AC3E}">
        <p14:creationId xmlns:p14="http://schemas.microsoft.com/office/powerpoint/2010/main" val="4031853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solidFill>
            <a:srgbClr val="7030A0"/>
          </a:solidFill>
        </p:spPr>
        <p:txBody>
          <a:bodyPr/>
          <a:lstStyle/>
          <a:p>
            <a:pPr marL="0" indent="0">
              <a:buNone/>
            </a:pPr>
            <a:r>
              <a:rPr lang="es-MX" dirty="0"/>
              <a:t>4. POR SUS RELACIONES INTRATEXTUALES </a:t>
            </a:r>
          </a:p>
          <a:p>
            <a:pPr lvl="0"/>
            <a:r>
              <a:rPr lang="es-MX" dirty="0"/>
              <a:t>a)  Abstracción </a:t>
            </a:r>
          </a:p>
          <a:p>
            <a:pPr lvl="0"/>
            <a:r>
              <a:rPr lang="es-MX" dirty="0"/>
              <a:t>b) Generalización </a:t>
            </a:r>
          </a:p>
          <a:p>
            <a:pPr lvl="0"/>
            <a:r>
              <a:rPr lang="es-MX" dirty="0"/>
              <a:t>c) Definición </a:t>
            </a:r>
          </a:p>
          <a:p>
            <a:pPr lvl="0"/>
            <a:r>
              <a:rPr lang="es-MX" dirty="0"/>
              <a:t>d) Causa – efecto </a:t>
            </a:r>
          </a:p>
          <a:p>
            <a:pPr lvl="0"/>
            <a:r>
              <a:rPr lang="es-MX" dirty="0"/>
              <a:t>e) Comparación </a:t>
            </a:r>
          </a:p>
          <a:p>
            <a:endParaRPr lang="es-MX" dirty="0"/>
          </a:p>
        </p:txBody>
      </p:sp>
    </p:spTree>
    <p:extLst>
      <p:ext uri="{BB962C8B-B14F-4D97-AF65-F5344CB8AC3E}">
        <p14:creationId xmlns:p14="http://schemas.microsoft.com/office/powerpoint/2010/main" val="1296063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spTree>
    <p:extLst>
      <p:ext uri="{BB962C8B-B14F-4D97-AF65-F5344CB8AC3E}">
        <p14:creationId xmlns:p14="http://schemas.microsoft.com/office/powerpoint/2010/main" val="7862621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spTree>
    <p:extLst>
      <p:ext uri="{BB962C8B-B14F-4D97-AF65-F5344CB8AC3E}">
        <p14:creationId xmlns:p14="http://schemas.microsoft.com/office/powerpoint/2010/main" val="1183724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solidFill>
                  <a:srgbClr val="0070C0"/>
                </a:solidFill>
              </a:rPr>
              <a:t>SINONIMOS ABSOLUTOS O INDIRECTOS</a:t>
            </a:r>
            <a:endParaRPr lang="es-MX" dirty="0">
              <a:solidFill>
                <a:srgbClr val="0070C0"/>
              </a:solidFill>
            </a:endParaRPr>
          </a:p>
        </p:txBody>
      </p:sp>
      <p:sp>
        <p:nvSpPr>
          <p:cNvPr id="3" name="2 Marcador de contenido"/>
          <p:cNvSpPr>
            <a:spLocks noGrp="1"/>
          </p:cNvSpPr>
          <p:nvPr>
            <p:ph idx="1"/>
          </p:nvPr>
        </p:nvSpPr>
        <p:spPr>
          <a:solidFill>
            <a:schemeClr val="accent2">
              <a:lumMod val="60000"/>
              <a:lumOff val="40000"/>
            </a:schemeClr>
          </a:solidFill>
        </p:spPr>
        <p:txBody>
          <a:bodyPr>
            <a:normAutofit fontScale="77500" lnSpcReduction="20000"/>
          </a:bodyPr>
          <a:lstStyle/>
          <a:p>
            <a:r>
              <a:rPr lang="es-MX" dirty="0"/>
              <a:t>Son aquellas palabras cuyo significado es casi igual; los vocablos tienen la misma intensidad. Frecuentemente pueden intercambiarse entre sí. No hay limitación para su empleo y la utilización alternativa siempre se da. </a:t>
            </a:r>
            <a:endParaRPr lang="es-MX" dirty="0" smtClean="0"/>
          </a:p>
          <a:p>
            <a:pPr marL="0" indent="0">
              <a:buNone/>
            </a:pPr>
            <a:r>
              <a:rPr lang="es-MX" dirty="0" smtClean="0"/>
              <a:t>Ejemplo</a:t>
            </a:r>
            <a:r>
              <a:rPr lang="es-MX" dirty="0"/>
              <a:t>: </a:t>
            </a:r>
            <a:endParaRPr lang="es-MX" dirty="0" smtClean="0"/>
          </a:p>
          <a:p>
            <a:pPr marL="0" indent="0">
              <a:buNone/>
            </a:pPr>
            <a:endParaRPr lang="es-MX" dirty="0"/>
          </a:p>
          <a:p>
            <a:pPr lvl="0"/>
            <a:r>
              <a:rPr lang="es-MX" dirty="0">
                <a:solidFill>
                  <a:srgbClr val="002060"/>
                </a:solidFill>
              </a:rPr>
              <a:t>GORDO – ADIPOSO </a:t>
            </a:r>
          </a:p>
          <a:p>
            <a:pPr lvl="0"/>
            <a:r>
              <a:rPr lang="es-MX" dirty="0">
                <a:solidFill>
                  <a:srgbClr val="002060"/>
                </a:solidFill>
              </a:rPr>
              <a:t>El señor Barriga es </a:t>
            </a:r>
            <a:r>
              <a:rPr lang="es-MX" b="1" dirty="0">
                <a:solidFill>
                  <a:srgbClr val="002060"/>
                </a:solidFill>
              </a:rPr>
              <a:t>gordo </a:t>
            </a:r>
            <a:endParaRPr lang="es-MX" dirty="0">
              <a:solidFill>
                <a:srgbClr val="002060"/>
              </a:solidFill>
            </a:endParaRPr>
          </a:p>
          <a:p>
            <a:pPr lvl="0"/>
            <a:r>
              <a:rPr lang="es-MX" dirty="0">
                <a:solidFill>
                  <a:srgbClr val="002060"/>
                </a:solidFill>
              </a:rPr>
              <a:t>La </a:t>
            </a:r>
            <a:r>
              <a:rPr lang="es-MX" b="1" dirty="0">
                <a:solidFill>
                  <a:srgbClr val="002060"/>
                </a:solidFill>
              </a:rPr>
              <a:t>gordura </a:t>
            </a:r>
            <a:r>
              <a:rPr lang="es-MX" dirty="0">
                <a:solidFill>
                  <a:srgbClr val="002060"/>
                </a:solidFill>
              </a:rPr>
              <a:t>de Antonio era notable </a:t>
            </a:r>
          </a:p>
          <a:p>
            <a:pPr lvl="0"/>
            <a:r>
              <a:rPr lang="es-MX" dirty="0">
                <a:solidFill>
                  <a:srgbClr val="002060"/>
                </a:solidFill>
              </a:rPr>
              <a:t>El señor Barriga es </a:t>
            </a:r>
            <a:r>
              <a:rPr lang="es-MX" b="1" dirty="0">
                <a:solidFill>
                  <a:srgbClr val="002060"/>
                </a:solidFill>
              </a:rPr>
              <a:t>adiposo </a:t>
            </a:r>
            <a:endParaRPr lang="es-MX" dirty="0">
              <a:solidFill>
                <a:srgbClr val="002060"/>
              </a:solidFill>
            </a:endParaRPr>
          </a:p>
          <a:p>
            <a:pPr lvl="0"/>
            <a:r>
              <a:rPr lang="es-MX" dirty="0">
                <a:solidFill>
                  <a:srgbClr val="002060"/>
                </a:solidFill>
              </a:rPr>
              <a:t>La </a:t>
            </a:r>
            <a:r>
              <a:rPr lang="es-MX" b="1" dirty="0">
                <a:solidFill>
                  <a:srgbClr val="002060"/>
                </a:solidFill>
              </a:rPr>
              <a:t>adiposidad </a:t>
            </a:r>
            <a:r>
              <a:rPr lang="es-MX" dirty="0">
                <a:solidFill>
                  <a:srgbClr val="002060"/>
                </a:solidFill>
              </a:rPr>
              <a:t>de Antonio era notable </a:t>
            </a:r>
          </a:p>
          <a:p>
            <a:pPr marL="0" indent="0">
              <a:buNone/>
            </a:pPr>
            <a:r>
              <a:rPr lang="es-MX" b="1" dirty="0"/>
              <a:t> </a:t>
            </a:r>
            <a:endParaRPr lang="es-MX" dirty="0"/>
          </a:p>
          <a:p>
            <a:endParaRPr lang="es-MX" dirty="0"/>
          </a:p>
        </p:txBody>
      </p:sp>
    </p:spTree>
    <p:extLst>
      <p:ext uri="{BB962C8B-B14F-4D97-AF65-F5344CB8AC3E}">
        <p14:creationId xmlns:p14="http://schemas.microsoft.com/office/powerpoint/2010/main" val="158194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solidFill>
                  <a:srgbClr val="0070C0"/>
                </a:solidFill>
              </a:rPr>
              <a:t>SINONIMOS RELATIVOS O INDIRECTOS</a:t>
            </a:r>
            <a:endParaRPr lang="es-MX" dirty="0">
              <a:solidFill>
                <a:srgbClr val="0070C0"/>
              </a:solidFill>
            </a:endParaRPr>
          </a:p>
        </p:txBody>
      </p:sp>
      <p:sp>
        <p:nvSpPr>
          <p:cNvPr id="3" name="2 Marcador de contenido"/>
          <p:cNvSpPr>
            <a:spLocks noGrp="1"/>
          </p:cNvSpPr>
          <p:nvPr>
            <p:ph idx="1"/>
          </p:nvPr>
        </p:nvSpPr>
        <p:spPr>
          <a:solidFill>
            <a:schemeClr val="accent2">
              <a:lumMod val="60000"/>
              <a:lumOff val="40000"/>
            </a:schemeClr>
          </a:solidFill>
        </p:spPr>
        <p:txBody>
          <a:bodyPr>
            <a:normAutofit fontScale="85000" lnSpcReduction="20000"/>
          </a:bodyPr>
          <a:lstStyle/>
          <a:p>
            <a:r>
              <a:rPr lang="es-MX" dirty="0"/>
              <a:t>Son aquellas palabras que tienen significado parecido o que entre sí guardan alguna relación próxima de contenido semántico. A diferencia de los absolutos, estos se pueden intercambiar en algunos casos, según el contexto dentro del cual se utilizan. </a:t>
            </a:r>
          </a:p>
          <a:p>
            <a:pPr marL="0" indent="0">
              <a:buNone/>
            </a:pPr>
            <a:r>
              <a:rPr lang="es-MX" dirty="0"/>
              <a:t>Ejemplo: </a:t>
            </a:r>
          </a:p>
          <a:p>
            <a:r>
              <a:rPr lang="es-MX" dirty="0">
                <a:solidFill>
                  <a:schemeClr val="tx2">
                    <a:lumMod val="50000"/>
                  </a:schemeClr>
                </a:solidFill>
              </a:rPr>
              <a:t>PAZ – CALMA</a:t>
            </a:r>
          </a:p>
          <a:p>
            <a:pPr lvl="0"/>
            <a:r>
              <a:rPr lang="es-MX" dirty="0">
                <a:solidFill>
                  <a:schemeClr val="tx2">
                    <a:lumMod val="50000"/>
                  </a:schemeClr>
                </a:solidFill>
              </a:rPr>
              <a:t>Buscaba la </a:t>
            </a:r>
            <a:r>
              <a:rPr lang="es-MX" b="1" dirty="0">
                <a:solidFill>
                  <a:schemeClr val="tx2">
                    <a:lumMod val="50000"/>
                  </a:schemeClr>
                </a:solidFill>
              </a:rPr>
              <a:t>paz </a:t>
            </a:r>
            <a:r>
              <a:rPr lang="es-MX" dirty="0">
                <a:solidFill>
                  <a:schemeClr val="tx2">
                    <a:lumMod val="50000"/>
                  </a:schemeClr>
                </a:solidFill>
              </a:rPr>
              <a:t>en su vida ( Correcto)</a:t>
            </a:r>
          </a:p>
          <a:p>
            <a:pPr lvl="0"/>
            <a:r>
              <a:rPr lang="es-MX" dirty="0">
                <a:solidFill>
                  <a:schemeClr val="tx2">
                    <a:lumMod val="50000"/>
                  </a:schemeClr>
                </a:solidFill>
              </a:rPr>
              <a:t>Ambos países firmaron la p</a:t>
            </a:r>
            <a:r>
              <a:rPr lang="es-MX" b="1" dirty="0">
                <a:solidFill>
                  <a:schemeClr val="tx2">
                    <a:lumMod val="50000"/>
                  </a:schemeClr>
                </a:solidFill>
              </a:rPr>
              <a:t>az </a:t>
            </a:r>
            <a:r>
              <a:rPr lang="es-MX" dirty="0">
                <a:solidFill>
                  <a:schemeClr val="tx2">
                    <a:lumMod val="50000"/>
                  </a:schemeClr>
                </a:solidFill>
              </a:rPr>
              <a:t>(Incorrecto) </a:t>
            </a:r>
          </a:p>
          <a:p>
            <a:pPr lvl="0"/>
            <a:r>
              <a:rPr lang="es-MX" dirty="0">
                <a:solidFill>
                  <a:schemeClr val="tx2">
                    <a:lumMod val="50000"/>
                  </a:schemeClr>
                </a:solidFill>
              </a:rPr>
              <a:t>Buscaba la </a:t>
            </a:r>
            <a:r>
              <a:rPr lang="es-MX" b="1" dirty="0">
                <a:solidFill>
                  <a:schemeClr val="tx2">
                    <a:lumMod val="50000"/>
                  </a:schemeClr>
                </a:solidFill>
              </a:rPr>
              <a:t>calma </a:t>
            </a:r>
            <a:r>
              <a:rPr lang="es-MX" dirty="0">
                <a:solidFill>
                  <a:schemeClr val="tx2">
                    <a:lumMod val="50000"/>
                  </a:schemeClr>
                </a:solidFill>
              </a:rPr>
              <a:t>en su vida (Incorrecto) </a:t>
            </a:r>
          </a:p>
          <a:p>
            <a:pPr lvl="0"/>
            <a:r>
              <a:rPr lang="es-MX" dirty="0">
                <a:solidFill>
                  <a:schemeClr val="tx2">
                    <a:lumMod val="50000"/>
                  </a:schemeClr>
                </a:solidFill>
              </a:rPr>
              <a:t>Ambos países firmaron la </a:t>
            </a:r>
            <a:r>
              <a:rPr lang="es-MX" b="1" dirty="0">
                <a:solidFill>
                  <a:schemeClr val="tx2">
                    <a:lumMod val="50000"/>
                  </a:schemeClr>
                </a:solidFill>
              </a:rPr>
              <a:t>calma </a:t>
            </a:r>
            <a:r>
              <a:rPr lang="es-MX" dirty="0">
                <a:solidFill>
                  <a:schemeClr val="tx2">
                    <a:lumMod val="50000"/>
                  </a:schemeClr>
                </a:solidFill>
              </a:rPr>
              <a:t>(Correcto)</a:t>
            </a:r>
          </a:p>
          <a:p>
            <a:endParaRPr lang="es-MX" dirty="0"/>
          </a:p>
        </p:txBody>
      </p:sp>
    </p:spTree>
    <p:extLst>
      <p:ext uri="{BB962C8B-B14F-4D97-AF65-F5344CB8AC3E}">
        <p14:creationId xmlns:p14="http://schemas.microsoft.com/office/powerpoint/2010/main" val="3827175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ANTONIMIA</a:t>
            </a:r>
            <a:endParaRPr lang="es-MX" dirty="0">
              <a:solidFill>
                <a:srgbClr val="7030A0"/>
              </a:solidFill>
            </a:endParaRPr>
          </a:p>
        </p:txBody>
      </p:sp>
      <p:sp>
        <p:nvSpPr>
          <p:cNvPr id="3" name="2 Marcador de contenido"/>
          <p:cNvSpPr>
            <a:spLocks noGrp="1"/>
          </p:cNvSpPr>
          <p:nvPr>
            <p:ph idx="1"/>
          </p:nvPr>
        </p:nvSpPr>
        <p:spPr>
          <a:solidFill>
            <a:schemeClr val="tx2">
              <a:lumMod val="40000"/>
              <a:lumOff val="60000"/>
            </a:schemeClr>
          </a:solidFill>
        </p:spPr>
        <p:txBody>
          <a:bodyPr/>
          <a:lstStyle/>
          <a:p>
            <a:pPr algn="ctr"/>
            <a:endParaRPr lang="es-MX" dirty="0" smtClean="0">
              <a:solidFill>
                <a:schemeClr val="accent4">
                  <a:lumMod val="50000"/>
                </a:schemeClr>
              </a:solidFill>
            </a:endParaRPr>
          </a:p>
          <a:p>
            <a:pPr algn="ctr"/>
            <a:endParaRPr lang="es-MX" dirty="0">
              <a:solidFill>
                <a:schemeClr val="accent4">
                  <a:lumMod val="50000"/>
                </a:schemeClr>
              </a:solidFill>
            </a:endParaRPr>
          </a:p>
          <a:p>
            <a:pPr algn="ctr"/>
            <a:r>
              <a:rPr lang="es-MX" dirty="0" smtClean="0">
                <a:solidFill>
                  <a:schemeClr val="accent4">
                    <a:lumMod val="50000"/>
                  </a:schemeClr>
                </a:solidFill>
              </a:rPr>
              <a:t>RELACION DE CONTRASTE U OPOSICION DE SIGNIFICADOS</a:t>
            </a:r>
            <a:endParaRPr lang="es-MX" dirty="0">
              <a:solidFill>
                <a:schemeClr val="accent4">
                  <a:lumMod val="50000"/>
                </a:schemeClr>
              </a:solidFill>
            </a:endParaRPr>
          </a:p>
        </p:txBody>
      </p:sp>
    </p:spTree>
    <p:extLst>
      <p:ext uri="{BB962C8B-B14F-4D97-AF65-F5344CB8AC3E}">
        <p14:creationId xmlns:p14="http://schemas.microsoft.com/office/powerpoint/2010/main" val="878700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solidFill>
                  <a:srgbClr val="7030A0"/>
                </a:solidFill>
              </a:rPr>
              <a:t>ANTONIMOS</a:t>
            </a:r>
            <a:endParaRPr lang="es-MX" dirty="0">
              <a:solidFill>
                <a:srgbClr val="7030A0"/>
              </a:solidFill>
            </a:endParaRPr>
          </a:p>
        </p:txBody>
      </p:sp>
      <p:sp>
        <p:nvSpPr>
          <p:cNvPr id="3" name="2 Marcador de contenido"/>
          <p:cNvSpPr>
            <a:spLocks noGrp="1"/>
          </p:cNvSpPr>
          <p:nvPr>
            <p:ph idx="1"/>
          </p:nvPr>
        </p:nvSpPr>
        <p:spPr>
          <a:solidFill>
            <a:schemeClr val="tx2">
              <a:lumMod val="20000"/>
              <a:lumOff val="80000"/>
            </a:schemeClr>
          </a:solidFill>
        </p:spPr>
        <p:txBody>
          <a:bodyPr>
            <a:normAutofit fontScale="92500"/>
          </a:bodyPr>
          <a:lstStyle/>
          <a:p>
            <a:pPr marL="0" indent="0">
              <a:buNone/>
            </a:pPr>
            <a:r>
              <a:rPr lang="es-MX" dirty="0" smtClean="0"/>
              <a:t>“Oposición </a:t>
            </a:r>
            <a:r>
              <a:rPr lang="es-MX" dirty="0"/>
              <a:t>de nombres”, lo que se interpreta como la contrariedad u oposición de significados: </a:t>
            </a:r>
          </a:p>
          <a:p>
            <a:pPr marL="0" indent="0">
              <a:buNone/>
            </a:pPr>
            <a:r>
              <a:rPr lang="es-MX" dirty="0"/>
              <a:t>IDOLATRÍA </a:t>
            </a:r>
          </a:p>
          <a:p>
            <a:pPr lvl="0"/>
            <a:r>
              <a:rPr lang="es-MX" dirty="0"/>
              <a:t>A) Filia </a:t>
            </a:r>
          </a:p>
          <a:p>
            <a:pPr lvl="0"/>
            <a:r>
              <a:rPr lang="es-MX" dirty="0"/>
              <a:t>B) Desdoro</a:t>
            </a:r>
          </a:p>
          <a:p>
            <a:pPr lvl="0"/>
            <a:r>
              <a:rPr lang="es-MX" dirty="0"/>
              <a:t>C) Gótico </a:t>
            </a:r>
          </a:p>
          <a:p>
            <a:pPr lvl="0"/>
            <a:r>
              <a:rPr lang="es-MX" dirty="0"/>
              <a:t>D) Patán </a:t>
            </a:r>
          </a:p>
          <a:p>
            <a:pPr lvl="0"/>
            <a:r>
              <a:rPr lang="es-MX" dirty="0"/>
              <a:t>E) </a:t>
            </a:r>
            <a:r>
              <a:rPr lang="es-MX" dirty="0" err="1"/>
              <a:t>Inermel</a:t>
            </a:r>
            <a:r>
              <a:rPr lang="es-MX" dirty="0"/>
              <a:t> </a:t>
            </a:r>
          </a:p>
          <a:p>
            <a:endParaRPr lang="es-MX" dirty="0"/>
          </a:p>
        </p:txBody>
      </p:sp>
    </p:spTree>
    <p:extLst>
      <p:ext uri="{BB962C8B-B14F-4D97-AF65-F5344CB8AC3E}">
        <p14:creationId xmlns:p14="http://schemas.microsoft.com/office/powerpoint/2010/main" val="3720825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solidFill>
                  <a:srgbClr val="7030A0"/>
                </a:solidFill>
              </a:rPr>
              <a:t>ANTONIMOS ABSOLUTOS O TOTALES</a:t>
            </a:r>
            <a:endParaRPr lang="es-MX" dirty="0">
              <a:solidFill>
                <a:srgbClr val="7030A0"/>
              </a:solidFill>
            </a:endParaRPr>
          </a:p>
        </p:txBody>
      </p:sp>
      <p:sp>
        <p:nvSpPr>
          <p:cNvPr id="3" name="2 Marcador de contenido"/>
          <p:cNvSpPr>
            <a:spLocks noGrp="1"/>
          </p:cNvSpPr>
          <p:nvPr>
            <p:ph idx="1"/>
          </p:nvPr>
        </p:nvSpPr>
        <p:spPr>
          <a:solidFill>
            <a:schemeClr val="tx2">
              <a:lumMod val="40000"/>
              <a:lumOff val="60000"/>
            </a:schemeClr>
          </a:solidFill>
        </p:spPr>
        <p:txBody>
          <a:bodyPr>
            <a:normAutofit fontScale="70000" lnSpcReduction="20000"/>
          </a:bodyPr>
          <a:lstStyle/>
          <a:p>
            <a:pPr marL="0" indent="0">
              <a:buNone/>
            </a:pPr>
            <a:endParaRPr lang="es-MX" dirty="0" smtClean="0"/>
          </a:p>
          <a:p>
            <a:pPr marL="0" indent="0">
              <a:buNone/>
            </a:pPr>
            <a:r>
              <a:rPr lang="es-MX" dirty="0" smtClean="0"/>
              <a:t>Son </a:t>
            </a:r>
            <a:r>
              <a:rPr lang="es-MX" dirty="0"/>
              <a:t>aquellas palabras que son opuestas netamente, es decir, cuya relación de antonimia es completamente contradictoria, antagónica. </a:t>
            </a:r>
          </a:p>
          <a:p>
            <a:pPr marL="0" indent="0">
              <a:buNone/>
            </a:pPr>
            <a:r>
              <a:rPr lang="es-MX" dirty="0" smtClean="0"/>
              <a:t>Ejemplo: </a:t>
            </a:r>
            <a:endParaRPr lang="es-MX" dirty="0"/>
          </a:p>
          <a:p>
            <a:pPr lvl="0"/>
            <a:r>
              <a:rPr lang="es-MX" dirty="0"/>
              <a:t>Idealismo - materialismo </a:t>
            </a:r>
          </a:p>
          <a:p>
            <a:pPr lvl="0"/>
            <a:r>
              <a:rPr lang="es-MX" dirty="0"/>
              <a:t>Opulencia - miseria </a:t>
            </a:r>
          </a:p>
          <a:p>
            <a:pPr lvl="0"/>
            <a:r>
              <a:rPr lang="es-MX" dirty="0"/>
              <a:t>Ilustre - </a:t>
            </a:r>
            <a:r>
              <a:rPr lang="es-MX" dirty="0" err="1"/>
              <a:t>ruín</a:t>
            </a:r>
            <a:r>
              <a:rPr lang="es-MX" dirty="0"/>
              <a:t> </a:t>
            </a:r>
          </a:p>
          <a:p>
            <a:pPr lvl="0"/>
            <a:r>
              <a:rPr lang="es-MX" dirty="0"/>
              <a:t>Maldad - bondad </a:t>
            </a:r>
          </a:p>
          <a:p>
            <a:pPr lvl="0"/>
            <a:r>
              <a:rPr lang="es-MX" dirty="0"/>
              <a:t>Optimo - pésimo </a:t>
            </a:r>
          </a:p>
          <a:p>
            <a:pPr lvl="0"/>
            <a:r>
              <a:rPr lang="es-MX" dirty="0"/>
              <a:t>Fértil - estéril </a:t>
            </a:r>
          </a:p>
          <a:p>
            <a:pPr lvl="0"/>
            <a:r>
              <a:rPr lang="es-MX" dirty="0"/>
              <a:t>Innato - adquirido </a:t>
            </a:r>
          </a:p>
          <a:p>
            <a:pPr lvl="0"/>
            <a:r>
              <a:rPr lang="es-MX" dirty="0"/>
              <a:t>Consuelo - desconsuelo </a:t>
            </a:r>
          </a:p>
          <a:p>
            <a:pPr marL="0" indent="0">
              <a:buNone/>
            </a:pPr>
            <a:r>
              <a:rPr lang="es-MX" dirty="0" smtClean="0"/>
              <a:t> </a:t>
            </a:r>
            <a:endParaRPr lang="es-MX" dirty="0"/>
          </a:p>
          <a:p>
            <a:endParaRPr lang="es-MX" dirty="0"/>
          </a:p>
        </p:txBody>
      </p:sp>
    </p:spTree>
    <p:extLst>
      <p:ext uri="{BB962C8B-B14F-4D97-AF65-F5344CB8AC3E}">
        <p14:creationId xmlns:p14="http://schemas.microsoft.com/office/powerpoint/2010/main" val="27452163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2509</Words>
  <Application>Microsoft Office PowerPoint</Application>
  <PresentationFormat>Presentación en pantalla (4:3)</PresentationFormat>
  <Paragraphs>347</Paragraphs>
  <Slides>44</Slides>
  <Notes>0</Notes>
  <HiddenSlides>0</HiddenSlides>
  <MMClips>0</MMClips>
  <ScaleCrop>false</ScaleCrop>
  <HeadingPairs>
    <vt:vector size="4" baseType="variant">
      <vt:variant>
        <vt:lpstr>Tema</vt:lpstr>
      </vt:variant>
      <vt:variant>
        <vt:i4>1</vt:i4>
      </vt:variant>
      <vt:variant>
        <vt:lpstr>Títulos de diapositiva</vt:lpstr>
      </vt:variant>
      <vt:variant>
        <vt:i4>44</vt:i4>
      </vt:variant>
    </vt:vector>
  </HeadingPairs>
  <TitlesOfParts>
    <vt:vector size="45" baseType="lpstr">
      <vt:lpstr>Tema de Office</vt:lpstr>
      <vt:lpstr>RAZONAMIENTO VERBAL</vt:lpstr>
      <vt:lpstr>Presentación de PowerPoint</vt:lpstr>
      <vt:lpstr>CLASIFICACION DE LAS PALABRAS POR LA RELACIÓN QUE GUARDAN ENTRE SI</vt:lpstr>
      <vt:lpstr>SINONIMOS</vt:lpstr>
      <vt:lpstr>SINONIMOS ABSOLUTOS O INDIRECTOS</vt:lpstr>
      <vt:lpstr>SINONIMOS RELATIVOS O INDIRECTOS</vt:lpstr>
      <vt:lpstr>ANTONIMIA</vt:lpstr>
      <vt:lpstr>ANTONIMOS</vt:lpstr>
      <vt:lpstr>ANTONIMOS ABSOLUTOS O TOTALES</vt:lpstr>
      <vt:lpstr>PARÓNIMOS</vt:lpstr>
      <vt:lpstr>HOMOFONAS</vt:lpstr>
      <vt:lpstr>HOMOGRAFAS</vt:lpstr>
      <vt:lpstr>HOMONIMIA</vt:lpstr>
      <vt:lpstr>ANTONIMOS RELATIVOS</vt:lpstr>
      <vt:lpstr>POLISEMIA</vt:lpstr>
      <vt:lpstr>ANALOGIA</vt:lpstr>
      <vt:lpstr>PAUTAS PARA RESOLVER PROBLEMAS DE ANALOGIAS</vt:lpstr>
      <vt:lpstr>CLASES DE ANALOGIAS</vt:lpstr>
      <vt:lpstr>Presentación de PowerPoint</vt:lpstr>
      <vt:lpstr>ANALOGIAS ASIMETRICAS</vt:lpstr>
      <vt:lpstr>ORACIONES INCOMPLETAS</vt:lpstr>
      <vt:lpstr>METODOS DE RESOLUCION</vt:lpstr>
      <vt:lpstr>EJEMPLOS DEL METODO DE RESOLUCION</vt:lpstr>
      <vt:lpstr>Presentación de PowerPoint</vt:lpstr>
      <vt:lpstr>Presentación de PowerPoint</vt:lpstr>
      <vt:lpstr>RESTRUCTURACION ORACIONAL</vt:lpstr>
      <vt:lpstr>Presentación de PowerPoint</vt:lpstr>
      <vt:lpstr>DENOTATIVAS Y CONNOTATIVAS</vt:lpstr>
      <vt:lpstr>METÁFORA</vt:lpstr>
      <vt:lpstr>COMPRENSION DE LECTURA</vt:lpstr>
      <vt:lpstr>Presentación de PowerPoint</vt:lpstr>
      <vt:lpstr>ETAPAS DE LA LECTURA</vt:lpstr>
      <vt:lpstr>TIPOS DE PREGUNTAS</vt:lpstr>
      <vt:lpstr>EL TEXTO</vt:lpstr>
      <vt:lpstr>Presentación de PowerPoint</vt:lpstr>
      <vt:lpstr>Presentación de PowerPoint</vt:lpstr>
      <vt:lpstr>ESTRUCTURA INTERNA DEL TEXTO</vt:lpstr>
      <vt:lpstr>Presentación de PowerPoint</vt:lpstr>
      <vt:lpstr>LOS REFERENTES TEXTUALES</vt:lpstr>
      <vt:lpstr>Presentación de PowerPoint</vt:lpstr>
      <vt:lpstr>TIPOS DE TEXTOS</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RAZONAMIENTO VERBAL</dc:title>
  <dc:creator>Misa</dc:creator>
  <cp:lastModifiedBy>Misa</cp:lastModifiedBy>
  <cp:revision>11</cp:revision>
  <dcterms:created xsi:type="dcterms:W3CDTF">2012-06-07T03:36:13Z</dcterms:created>
  <dcterms:modified xsi:type="dcterms:W3CDTF">2012-06-07T05:20:13Z</dcterms:modified>
</cp:coreProperties>
</file>